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13716000" cx="24377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Roboto Condensed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regular.fntdata"/><Relationship Id="rId42" Type="http://schemas.openxmlformats.org/officeDocument/2006/relationships/font" Target="fonts/RobotoCondensedLight-italic.fntdata"/><Relationship Id="rId41" Type="http://schemas.openxmlformats.org/officeDocument/2006/relationships/font" Target="fonts/RobotoCondensedLight-bold.fntdata"/><Relationship Id="rId43" Type="http://schemas.openxmlformats.org/officeDocument/2006/relationships/font" Target="fonts/RobotoCondensedLight-boldItalic.fntdata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Lato-bold.fntdata"/><Relationship Id="rId32" Type="http://schemas.openxmlformats.org/officeDocument/2006/relationships/font" Target="fonts/Lato-regular.fntdata"/><Relationship Id="rId35" Type="http://schemas.openxmlformats.org/officeDocument/2006/relationships/font" Target="fonts/Lato-boldItalic.fntdata"/><Relationship Id="rId34" Type="http://schemas.openxmlformats.org/officeDocument/2006/relationships/font" Target="fonts/Lato-italic.fntdata"/><Relationship Id="rId37" Type="http://schemas.openxmlformats.org/officeDocument/2006/relationships/font" Target="fonts/RobotoCondensed-bold.fntdata"/><Relationship Id="rId36" Type="http://schemas.openxmlformats.org/officeDocument/2006/relationships/font" Target="fonts/RobotoCondensed-regular.fntdata"/><Relationship Id="rId39" Type="http://schemas.openxmlformats.org/officeDocument/2006/relationships/font" Target="fonts/RobotoCondensed-boldItalic.fntdata"/><Relationship Id="rId38" Type="http://schemas.openxmlformats.org/officeDocument/2006/relationships/font" Target="fonts/RobotoCondensed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29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2" name="Google Shape;13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3eccd17ad_0_1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g33eccd17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3eccd17ad_0_11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g33eccd17a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3eccd17ad_0_19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g33eccd17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3eccd17ad_0_34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1" name="Google Shape;1421;g33eccd17a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6282c09cd9_0_0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9" name="Google Shape;1429;g6282c09c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5d1a07e8aa_0_76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5d1a07e8a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3eccd17ad_0_47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g33eccd17a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60afa48811_0_2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0" name="Google Shape;1450;g60afa4881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60afa48811_0_10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8" name="Google Shape;1458;g60afa488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6465493c57_0_1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7" name="Google Shape;1467;g6465493c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7" name="Google Shape;13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647514dabd_0_8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5" name="Google Shape;1475;g647514da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47514dabd_0_15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3" name="Google Shape;1483;g647514da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631562f9ec_3_0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631562f9e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3eccd17ad_0_43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3eccd17a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5fe0a5d253_0_2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5fe0a5d2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d114e53ed_0_2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8" name="Google Shape;1338;g5d114e53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fe0a5d253_0_9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5fe0a5d25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5d1f627eb1_0_6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9" name="Google Shape;1349;g5d1f627e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5fe0a5d253_1_0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2" name="Google Shape;1362;g5fe0a5d2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5fe0a5d253_1_13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g5fe0a5d25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d1f627eb1_0_16:notes"/>
          <p:cNvSpPr/>
          <p:nvPr>
            <p:ph idx="2" type="sldImg"/>
          </p:nvPr>
        </p:nvSpPr>
        <p:spPr>
          <a:xfrm>
            <a:off x="382175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g5d1f627e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7.jpg"/><Relationship Id="rId8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3.png"/><Relationship Id="rId4" Type="http://schemas.openxmlformats.org/officeDocument/2006/relationships/image" Target="../media/image19.jpg"/><Relationship Id="rId5" Type="http://schemas.openxmlformats.org/officeDocument/2006/relationships/image" Target="../media/image14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equinox.com/thepursuitbyequinox" TargetMode="External"/><Relationship Id="rId3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pages.3pillarglobal.com/forrester-report.html" TargetMode="External"/><Relationship Id="rId4" Type="http://schemas.openxmlformats.org/officeDocument/2006/relationships/image" Target="../media/image5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jpg"/><Relationship Id="rId3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A. Cover Image - Long Title (One Row) - 3PG">
  <p:cSld name="CUSTOM">
    <p:bg>
      <p:bgPr>
        <a:solidFill>
          <a:schemeClr val="lt2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25" cy="1625920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/>
          <p:nvPr/>
        </p:nvSpPr>
        <p:spPr>
          <a:xfrm>
            <a:off x="-51750" y="-2555000"/>
            <a:ext cx="24453901" cy="16282800"/>
          </a:xfrm>
          <a:prstGeom prst="rect">
            <a:avLst/>
          </a:prstGeom>
          <a:solidFill>
            <a:srgbClr val="002F5F">
              <a:alpha val="5019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PG_LogoColorCMYKreverse.png"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1930" y="11288344"/>
            <a:ext cx="2693126" cy="9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0378890" y="3274080"/>
            <a:ext cx="3619200" cy="705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0717887" y="3427080"/>
            <a:ext cx="294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164750" y="5668150"/>
            <a:ext cx="20047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5270800" y="7643920"/>
            <a:ext cx="13835401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7. How We Think - Product Mindset Short">
  <p:cSld name="CUSTOM_6_1_1_1_1_1_1_1_1_1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/>
        </p:nvSpPr>
        <p:spPr>
          <a:xfrm>
            <a:off x="16815127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Minimize Time to Value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" name="Google Shape;61;p11"/>
          <p:cNvSpPr txBox="1"/>
          <p:nvPr/>
        </p:nvSpPr>
        <p:spPr>
          <a:xfrm>
            <a:off x="9446998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Excel at Change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" name="Google Shape;62;p11"/>
          <p:cNvSpPr txBox="1"/>
          <p:nvPr/>
        </p:nvSpPr>
        <p:spPr>
          <a:xfrm>
            <a:off x="2078870" y="81580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Build for Outcomes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" name="Google Shape;63;p11"/>
          <p:cNvSpPr txBox="1"/>
          <p:nvPr/>
        </p:nvSpPr>
        <p:spPr>
          <a:xfrm>
            <a:off x="1015700" y="1035320"/>
            <a:ext cx="11866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3PILLAR’S PRODUCT MINDSET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4" name="Google Shape;64;p11"/>
          <p:cNvGrpSpPr/>
          <p:nvPr/>
        </p:nvGrpSpPr>
        <p:grpSpPr>
          <a:xfrm>
            <a:off x="2765870" y="3861235"/>
            <a:ext cx="4106099" cy="4106099"/>
            <a:chOff x="2765870" y="4217260"/>
            <a:chExt cx="4106099" cy="4106099"/>
          </a:xfrm>
        </p:grpSpPr>
        <p:sp>
          <p:nvSpPr>
            <p:cNvPr id="65" name="Google Shape;65;p11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" name="Google Shape;66;p11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7" name="Google Shape;67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11"/>
          <p:cNvGrpSpPr/>
          <p:nvPr/>
        </p:nvGrpSpPr>
        <p:grpSpPr>
          <a:xfrm>
            <a:off x="10134195" y="3861235"/>
            <a:ext cx="4106099" cy="4106099"/>
            <a:chOff x="2765870" y="4217260"/>
            <a:chExt cx="4106099" cy="4106099"/>
          </a:xfrm>
        </p:grpSpPr>
        <p:sp>
          <p:nvSpPr>
            <p:cNvPr id="69" name="Google Shape;69;p11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70;p11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1" name="Google Shape;71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11"/>
          <p:cNvGrpSpPr/>
          <p:nvPr/>
        </p:nvGrpSpPr>
        <p:grpSpPr>
          <a:xfrm>
            <a:off x="17502520" y="3861235"/>
            <a:ext cx="4106099" cy="4106099"/>
            <a:chOff x="2765870" y="4217260"/>
            <a:chExt cx="4106099" cy="4106099"/>
          </a:xfrm>
        </p:grpSpPr>
        <p:sp>
          <p:nvSpPr>
            <p:cNvPr id="73" name="Google Shape;73;p11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" name="Google Shape;74;p11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5" name="Google Shape;75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6" name="Google Shape;76;p11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1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1"/>
          <p:cNvSpPr txBox="1"/>
          <p:nvPr/>
        </p:nvSpPr>
        <p:spPr>
          <a:xfrm>
            <a:off x="3516325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t/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10884650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t/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18252975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1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2078870" y="92453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Understand business and customer needs and make every technical or design decision with the business context in mind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9446998" y="92453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Continuously learn and rapidly adapt to changing business needs, customer needs and market conditions 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1"/>
          <p:cNvSpPr txBox="1"/>
          <p:nvPr/>
        </p:nvSpPr>
        <p:spPr>
          <a:xfrm>
            <a:off x="16815125" y="9245334"/>
            <a:ext cx="5482500" cy="27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Continuous delivery to stakeholders and customers that has value and to which they can react meaningfully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0355150" y="402192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2986825" y="408217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17723475" y="408217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563" y="5040470"/>
            <a:ext cx="1627115" cy="162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4163" y="5100720"/>
            <a:ext cx="1627115" cy="162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03075" y="49251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Image - Right Side - Our Understanding - Editable Header">
  <p:cSld name="CUSTOM_6_1_1_2_1_1_4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8" name="Google Shape;1298;p101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9" name="Google Shape;1299;p101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300" name="Google Shape;1300;p101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1301" name="Google Shape;1301;p101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" name="Google Shape;1302;p101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1303" name="Google Shape;1303;p101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304" name="Google Shape;1304;p10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05" name="Google Shape;1305;p101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6" name="Google Shape;1306;p101"/>
          <p:cNvSpPr txBox="1"/>
          <p:nvPr>
            <p:ph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307" name="Google Shape;1307;p101"/>
          <p:cNvPicPr preferRelativeResize="0"/>
          <p:nvPr/>
        </p:nvPicPr>
        <p:blipFill rotWithShape="1">
          <a:blip r:embed="rId3">
            <a:alphaModFix/>
          </a:blip>
          <a:srcRect b="0" l="37014" r="17701" t="0"/>
          <a:stretch/>
        </p:blipFill>
        <p:spPr>
          <a:xfrm>
            <a:off x="15035773" y="0"/>
            <a:ext cx="93414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01"/>
          <p:cNvSpPr txBox="1"/>
          <p:nvPr>
            <p:ph idx="2"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4. Our Understanding Editable Image">
  <p:cSld name="CUSTOM_6_1_1_2_1_1_2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2"/>
          <p:cNvSpPr txBox="1"/>
          <p:nvPr/>
        </p:nvSpPr>
        <p:spPr>
          <a:xfrm>
            <a:off x="10618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UNDERSTANDING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311" name="Google Shape;1311;p102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2" name="Google Shape;1312;p102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313" name="Google Shape;1313;p102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1314" name="Google Shape;1314;p102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5" name="Google Shape;1315;p102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1316" name="Google Shape;1316;p102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317" name="Google Shape;1317;p10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18" name="Google Shape;1318;p102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9" name="Google Shape;1319;p102"/>
          <p:cNvSpPr txBox="1"/>
          <p:nvPr>
            <p:ph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7 - How We Think - Product Mindset">
  <p:cSld name="CUSTOM_6_1_2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2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12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2"/>
          <p:cNvSpPr txBox="1"/>
          <p:nvPr/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MINDSET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6120242" y="1240001"/>
            <a:ext cx="11328000" cy="11225700"/>
          </a:xfrm>
          <a:prstGeom prst="ellipse">
            <a:avLst/>
          </a:prstGeom>
          <a:solidFill>
            <a:srgbClr val="00A9E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t/>
            </a:r>
            <a:endParaRPr b="0" i="0" sz="7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/>
          <p:nvPr/>
        </p:nvSpPr>
        <p:spPr>
          <a:xfrm>
            <a:off x="10474992" y="2098333"/>
            <a:ext cx="2684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Achieve Together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13519009" y="3346967"/>
            <a:ext cx="2684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and learn continuously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2"/>
          <p:cNvSpPr/>
          <p:nvPr/>
        </p:nvSpPr>
        <p:spPr>
          <a:xfrm>
            <a:off x="6868521" y="8500967"/>
            <a:ext cx="28368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Embrace experimentation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6223977" y="6416800"/>
            <a:ext cx="2684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tools to save time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8718794" y="10115433"/>
            <a:ext cx="2684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Collaborate early and often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15159789" y="6675100"/>
            <a:ext cx="19875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Solve for today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13911806" y="8630856"/>
            <a:ext cx="2684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Prioritize ruthlessly  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7507176" y="3065259"/>
            <a:ext cx="2684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Understand business &amp; customer pains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2"/>
          <p:cNvSpPr/>
          <p:nvPr/>
        </p:nvSpPr>
        <p:spPr>
          <a:xfrm>
            <a:off x="8919843" y="4096188"/>
            <a:ext cx="5727900" cy="5676000"/>
          </a:xfrm>
          <a:prstGeom prst="ellipse">
            <a:avLst/>
          </a:prstGeom>
          <a:solidFill>
            <a:srgbClr val="FF7900"/>
          </a:solidFill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t/>
            </a:r>
            <a:endParaRPr b="0" i="0" sz="7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2237842" y="10096723"/>
            <a:ext cx="2684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Put something in your hands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2"/>
          <p:cNvSpPr/>
          <p:nvPr/>
        </p:nvSpPr>
        <p:spPr>
          <a:xfrm>
            <a:off x="10474999" y="4996175"/>
            <a:ext cx="26847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 for Outcomes</a:t>
            </a:r>
            <a:endParaRPr b="1" i="0" sz="2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2"/>
          <p:cNvSpPr/>
          <p:nvPr/>
        </p:nvSpPr>
        <p:spPr>
          <a:xfrm>
            <a:off x="9302529" y="7133800"/>
            <a:ext cx="22209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Excel at Change</a:t>
            </a:r>
            <a:endParaRPr b="1" i="0" sz="2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2"/>
          <p:cNvSpPr/>
          <p:nvPr/>
        </p:nvSpPr>
        <p:spPr>
          <a:xfrm>
            <a:off x="11995646" y="7332015"/>
            <a:ext cx="22209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Minimize Time to Value</a:t>
            </a:r>
            <a:endParaRPr b="1" i="0" sz="2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10790106" y="4265667"/>
            <a:ext cx="19875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1C458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VALUES</a:t>
            </a:r>
            <a:endParaRPr b="1" i="0" sz="2900" u="none" cap="none" strike="noStrike">
              <a:solidFill>
                <a:srgbClr val="1C458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10441406" y="1364533"/>
            <a:ext cx="26847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1C458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PRINCIPLES</a:t>
            </a:r>
            <a:endParaRPr b="1" i="0" sz="2900" u="none" cap="none" strike="noStrike">
              <a:solidFill>
                <a:srgbClr val="1C458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12" name="Google Shape;112;p12"/>
          <p:cNvCxnSpPr/>
          <p:nvPr/>
        </p:nvCxnSpPr>
        <p:spPr>
          <a:xfrm rot="10800000">
            <a:off x="11834249" y="7057667"/>
            <a:ext cx="67200" cy="5451900"/>
          </a:xfrm>
          <a:prstGeom prst="straightConnector1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2"/>
          <p:cNvCxnSpPr/>
          <p:nvPr/>
        </p:nvCxnSpPr>
        <p:spPr>
          <a:xfrm flipH="1" rot="10800000">
            <a:off x="11862475" y="5158714"/>
            <a:ext cx="5412900" cy="1932000"/>
          </a:xfrm>
          <a:prstGeom prst="straightConnector1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2"/>
          <p:cNvCxnSpPr/>
          <p:nvPr/>
        </p:nvCxnSpPr>
        <p:spPr>
          <a:xfrm rot="10800000">
            <a:off x="6513397" y="4794267"/>
            <a:ext cx="5337600" cy="2318400"/>
          </a:xfrm>
          <a:prstGeom prst="straightConnector1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2"/>
          <p:cNvSpPr txBox="1"/>
          <p:nvPr/>
        </p:nvSpPr>
        <p:spPr>
          <a:xfrm>
            <a:off x="938675" y="2666326"/>
            <a:ext cx="3977400" cy="931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Sketching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Interaction Design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Emotion Design 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Testing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Continuous Testing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Iteration Review Retrospective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999999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999999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999999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6" name="Google Shape;116;p12"/>
          <p:cNvSpPr txBox="1"/>
          <p:nvPr/>
        </p:nvSpPr>
        <p:spPr>
          <a:xfrm>
            <a:off x="19530825" y="2666325"/>
            <a:ext cx="3977400" cy="931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Vision Definition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Release Planning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Iteration Planning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Stories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Definition of Done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Prototyping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Customer Research  </a:t>
            </a:r>
            <a:endParaRPr b="1" i="0" sz="2900" u="none" cap="none" strike="noStrike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999999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9. Why 3Pillar?">
  <p:cSld name="CUSTOM_5_2_3_1_1_1"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3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25" cy="16259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3PILLAR?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9. Why 3Pillar?">
  <p:cSld name="CUSTOM_5_2_4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/>
          <p:nvPr/>
        </p:nvSpPr>
        <p:spPr>
          <a:xfrm>
            <a:off x="2164750" y="3963750"/>
            <a:ext cx="20047500" cy="57885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3PILLAR?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10. Why Work With 3Pillar - Numbers">
  <p:cSld name="CUSTOM_6_1_1_1_1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16815127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Professionals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9446998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Teams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078870" y="81580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Active Projects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1015700" y="1035320"/>
            <a:ext cx="11866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WORK WITH 3PILLAR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28" name="Google Shape;128;p15"/>
          <p:cNvGrpSpPr/>
          <p:nvPr/>
        </p:nvGrpSpPr>
        <p:grpSpPr>
          <a:xfrm>
            <a:off x="2765870" y="3861235"/>
            <a:ext cx="4106099" cy="4106099"/>
            <a:chOff x="2765870" y="4217260"/>
            <a:chExt cx="4106099" cy="4106099"/>
          </a:xfrm>
        </p:grpSpPr>
        <p:sp>
          <p:nvSpPr>
            <p:cNvPr id="129" name="Google Shape;129;p15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1" name="Google Shape;13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" name="Google Shape;132;p15"/>
          <p:cNvGrpSpPr/>
          <p:nvPr/>
        </p:nvGrpSpPr>
        <p:grpSpPr>
          <a:xfrm>
            <a:off x="10134195" y="3861235"/>
            <a:ext cx="4106099" cy="4106099"/>
            <a:chOff x="2765870" y="4217260"/>
            <a:chExt cx="4106099" cy="4106099"/>
          </a:xfrm>
        </p:grpSpPr>
        <p:sp>
          <p:nvSpPr>
            <p:cNvPr id="133" name="Google Shape;133;p15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4" name="Google Shape;134;p15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5" name="Google Shape;135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15"/>
          <p:cNvGrpSpPr/>
          <p:nvPr/>
        </p:nvGrpSpPr>
        <p:grpSpPr>
          <a:xfrm>
            <a:off x="17502520" y="3861235"/>
            <a:ext cx="4106099" cy="4106099"/>
            <a:chOff x="2765870" y="4217260"/>
            <a:chExt cx="4106099" cy="4106099"/>
          </a:xfrm>
        </p:grpSpPr>
        <p:sp>
          <p:nvSpPr>
            <p:cNvPr id="137" name="Google Shape;137;p15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8" name="Google Shape;138;p15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9" name="Google Shape;139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0" name="Google Shape;140;p15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15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3" name="Google Shape;143;p15"/>
          <p:cNvGrpSpPr/>
          <p:nvPr/>
        </p:nvGrpSpPr>
        <p:grpSpPr>
          <a:xfrm>
            <a:off x="3158275" y="4215801"/>
            <a:ext cx="3323700" cy="3323700"/>
            <a:chOff x="9298125" y="3188201"/>
            <a:chExt cx="3323700" cy="3323700"/>
          </a:xfrm>
        </p:grpSpPr>
        <p:sp>
          <p:nvSpPr>
            <p:cNvPr id="144" name="Google Shape;144;p15"/>
            <p:cNvSpPr/>
            <p:nvPr/>
          </p:nvSpPr>
          <p:spPr>
            <a:xfrm>
              <a:off x="9298125" y="3188201"/>
              <a:ext cx="3323700" cy="3323700"/>
            </a:xfrm>
            <a:prstGeom prst="ellipse">
              <a:avLst/>
            </a:prstGeom>
            <a:solidFill>
              <a:srgbClr val="00A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9584413" y="3474487"/>
              <a:ext cx="2751000" cy="2751000"/>
            </a:xfrm>
            <a:prstGeom prst="ellipse">
              <a:avLst/>
            </a:prstGeom>
            <a:solidFill>
              <a:srgbClr val="00A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5"/>
          <p:cNvGrpSpPr/>
          <p:nvPr/>
        </p:nvGrpSpPr>
        <p:grpSpPr>
          <a:xfrm>
            <a:off x="10525400" y="4252426"/>
            <a:ext cx="3323700" cy="3323700"/>
            <a:chOff x="9298125" y="3188201"/>
            <a:chExt cx="3323700" cy="3323700"/>
          </a:xfrm>
        </p:grpSpPr>
        <p:sp>
          <p:nvSpPr>
            <p:cNvPr id="147" name="Google Shape;147;p15"/>
            <p:cNvSpPr/>
            <p:nvPr/>
          </p:nvSpPr>
          <p:spPr>
            <a:xfrm>
              <a:off x="9298125" y="3188201"/>
              <a:ext cx="3323700" cy="3323700"/>
            </a:xfrm>
            <a:prstGeom prst="ellipse">
              <a:avLst/>
            </a:prstGeom>
            <a:solidFill>
              <a:srgbClr val="00A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9584413" y="3474487"/>
              <a:ext cx="2751000" cy="2751000"/>
            </a:xfrm>
            <a:prstGeom prst="ellipse">
              <a:avLst/>
            </a:prstGeom>
            <a:solidFill>
              <a:srgbClr val="00A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5"/>
          <p:cNvGrpSpPr/>
          <p:nvPr/>
        </p:nvGrpSpPr>
        <p:grpSpPr>
          <a:xfrm>
            <a:off x="17892525" y="4252426"/>
            <a:ext cx="3323700" cy="3323700"/>
            <a:chOff x="9298125" y="3188201"/>
            <a:chExt cx="3323700" cy="3323700"/>
          </a:xfrm>
        </p:grpSpPr>
        <p:sp>
          <p:nvSpPr>
            <p:cNvPr id="150" name="Google Shape;150;p15"/>
            <p:cNvSpPr/>
            <p:nvPr/>
          </p:nvSpPr>
          <p:spPr>
            <a:xfrm>
              <a:off x="9298125" y="3188201"/>
              <a:ext cx="3323700" cy="3323700"/>
            </a:xfrm>
            <a:prstGeom prst="ellipse">
              <a:avLst/>
            </a:prstGeom>
            <a:solidFill>
              <a:srgbClr val="00A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9584413" y="3474487"/>
              <a:ext cx="2751000" cy="2751000"/>
            </a:xfrm>
            <a:prstGeom prst="ellipse">
              <a:avLst/>
            </a:prstGeom>
            <a:solidFill>
              <a:srgbClr val="00A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15"/>
          <p:cNvSpPr txBox="1"/>
          <p:nvPr/>
        </p:nvSpPr>
        <p:spPr>
          <a:xfrm>
            <a:off x="3516325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rPr b="1" i="0" lang="en" sz="9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116</a:t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10884650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rPr b="1" i="0" lang="en" sz="9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94</a:t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18252975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" sz="8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900+</a:t>
            </a:r>
            <a:endParaRPr b="1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2078870" y="90167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Major brands in Health, Media, &amp; Data-Rich Industries</a:t>
            </a:r>
            <a:endParaRPr b="0" i="0" sz="37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9446998" y="90167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Our global reach allows for rapid delivery</a:t>
            </a:r>
            <a:endParaRPr b="0" i="0" sz="37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16815125" y="9016734"/>
            <a:ext cx="5482500" cy="27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Blended teams of Engineers, UX Designers, Product Strategists, and Architects</a:t>
            </a:r>
            <a:endParaRPr b="0" i="0" sz="37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11. Why 3Pillar - Focus on Product">
  <p:cSld name="CUSTOM_1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16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16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" name="Google Shape;161;p16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815050" y="4613244"/>
            <a:ext cx="3664200" cy="3664200"/>
            <a:chOff x="2988075" y="4613244"/>
            <a:chExt cx="3664200" cy="3664200"/>
          </a:xfrm>
        </p:grpSpPr>
        <p:sp>
          <p:nvSpPr>
            <p:cNvPr id="163" name="Google Shape;163;p16"/>
            <p:cNvSpPr/>
            <p:nvPr/>
          </p:nvSpPr>
          <p:spPr>
            <a:xfrm>
              <a:off x="2988075" y="4613244"/>
              <a:ext cx="3664200" cy="3664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" name="Google Shape;164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6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16"/>
          <p:cNvGrpSpPr/>
          <p:nvPr/>
        </p:nvGrpSpPr>
        <p:grpSpPr>
          <a:xfrm>
            <a:off x="7509275" y="4613244"/>
            <a:ext cx="3664200" cy="3664200"/>
            <a:chOff x="2988075" y="4613244"/>
            <a:chExt cx="3664200" cy="3664200"/>
          </a:xfrm>
        </p:grpSpPr>
        <p:sp>
          <p:nvSpPr>
            <p:cNvPr id="167" name="Google Shape;167;p16"/>
            <p:cNvSpPr/>
            <p:nvPr/>
          </p:nvSpPr>
          <p:spPr>
            <a:xfrm>
              <a:off x="2988075" y="4613244"/>
              <a:ext cx="3664200" cy="3664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" name="Google Shape;168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6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Google Shape;170;p16"/>
          <p:cNvGrpSpPr/>
          <p:nvPr/>
        </p:nvGrpSpPr>
        <p:grpSpPr>
          <a:xfrm>
            <a:off x="13203500" y="4613244"/>
            <a:ext cx="3664200" cy="3664200"/>
            <a:chOff x="2988075" y="4613244"/>
            <a:chExt cx="3664200" cy="3664200"/>
          </a:xfrm>
        </p:grpSpPr>
        <p:sp>
          <p:nvSpPr>
            <p:cNvPr id="171" name="Google Shape;171;p16"/>
            <p:cNvSpPr/>
            <p:nvPr/>
          </p:nvSpPr>
          <p:spPr>
            <a:xfrm>
              <a:off x="2988075" y="4613244"/>
              <a:ext cx="3664200" cy="3664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2" name="Google Shape;172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6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4" name="Google Shape;174;p16"/>
          <p:cNvGrpSpPr/>
          <p:nvPr/>
        </p:nvGrpSpPr>
        <p:grpSpPr>
          <a:xfrm>
            <a:off x="18897725" y="4613244"/>
            <a:ext cx="3664200" cy="3664200"/>
            <a:chOff x="2988075" y="4613244"/>
            <a:chExt cx="3664200" cy="3664200"/>
          </a:xfrm>
        </p:grpSpPr>
        <p:sp>
          <p:nvSpPr>
            <p:cNvPr id="175" name="Google Shape;175;p16"/>
            <p:cNvSpPr/>
            <p:nvPr/>
          </p:nvSpPr>
          <p:spPr>
            <a:xfrm>
              <a:off x="2988075" y="4613244"/>
              <a:ext cx="3664200" cy="3664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176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6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8" name="Google Shape;178;p16"/>
          <p:cNvSpPr txBox="1"/>
          <p:nvPr/>
        </p:nvSpPr>
        <p:spPr>
          <a:xfrm>
            <a:off x="1015700" y="1035320"/>
            <a:ext cx="19568099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3PILLAR’S STRATEGIC FOCUS ON PRODUCT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1815050" y="4613250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7509275" y="4613250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13203500" y="4613250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18897725" y="4613250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The type of software we build for clients has 4 distinct characteristics. They typically: 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1300113" y="8765975"/>
            <a:ext cx="4694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Drive or Impact Revenue</a:t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6994338" y="8765975"/>
            <a:ext cx="4694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Touch Our Clients’ Customers</a:t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12688563" y="8765975"/>
            <a:ext cx="4694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Leverage Emerging Technology</a:t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18382788" y="8765975"/>
            <a:ext cx="4694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Monetize Data and Information</a:t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205" y="54708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4658" y="54708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5275" y="54708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47338" y="54708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8 - 3Pillar Disciplines">
  <p:cSld name="CUSTOM_6_3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/>
        </p:nvSpPr>
        <p:spPr>
          <a:xfrm>
            <a:off x="1040925" y="1035320"/>
            <a:ext cx="20355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FULL LIFECYCLE PRODUCT DEVELOPMENT SERVICES</a:t>
            </a:r>
            <a:endParaRPr b="1" i="0" sz="67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4" name="Google Shape;194;p17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17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1909713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Architecture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0" y="6876725"/>
            <a:ext cx="24377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rgbClr val="00A9E0"/>
                </a:solidFill>
                <a:latin typeface="Roboto"/>
                <a:ea typeface="Roboto"/>
                <a:cs typeface="Roboto"/>
                <a:sym typeface="Roboto"/>
              </a:rPr>
              <a:t>We help companies compete - and win - in the digital economy. </a:t>
            </a:r>
            <a:endParaRPr b="1" i="0" sz="3700" u="none" cap="none" strike="noStrike">
              <a:solidFill>
                <a:srgbClr val="00A9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7070538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Engineering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12383763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QA Automation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17660952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DevOps &amp; Cloud Ops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4396663" y="56830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Strategy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9862288" y="56830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Management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14870727" y="5683075"/>
            <a:ext cx="51096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Experience &amp; Design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2604075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7855758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13107442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18359125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14914" y="8323725"/>
            <a:ext cx="2382150" cy="2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2125" y="8502250"/>
            <a:ext cx="1975025" cy="197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_light_blue.jpg" id="210" name="Google Shape;210;p17"/>
          <p:cNvPicPr preferRelativeResize="0"/>
          <p:nvPr/>
        </p:nvPicPr>
        <p:blipFill rotWithShape="1">
          <a:blip r:embed="rId4">
            <a:alphaModFix/>
          </a:blip>
          <a:srcRect b="0" l="6186" r="6186" t="0"/>
          <a:stretch/>
        </p:blipFill>
        <p:spPr>
          <a:xfrm>
            <a:off x="8531888" y="8548949"/>
            <a:ext cx="1931700" cy="19317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ight_blue_cogs.png" id="211" name="Google Shape;21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18327" y="8567350"/>
            <a:ext cx="1931700" cy="19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7"/>
          <p:cNvSpPr/>
          <p:nvPr/>
        </p:nvSpPr>
        <p:spPr>
          <a:xfrm>
            <a:off x="5140225" y="242287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10493363" y="242287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15846500" y="242287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encil_light_blue.png" id="215" name="Google Shape;215;p17"/>
          <p:cNvPicPr preferRelativeResize="0"/>
          <p:nvPr/>
        </p:nvPicPr>
        <p:blipFill rotWithShape="1">
          <a:blip r:embed="rId6">
            <a:alphaModFix/>
          </a:blip>
          <a:srcRect b="0" l="524" r="524" t="0"/>
          <a:stretch/>
        </p:blipFill>
        <p:spPr>
          <a:xfrm>
            <a:off x="16638675" y="3268468"/>
            <a:ext cx="1664100" cy="16644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od_man_light_blue.jpg" id="216" name="Google Shape;216;p17"/>
          <p:cNvPicPr preferRelativeResize="0"/>
          <p:nvPr/>
        </p:nvPicPr>
        <p:blipFill rotWithShape="1">
          <a:blip r:embed="rId7">
            <a:alphaModFix/>
          </a:blip>
          <a:srcRect b="0" l="3642" r="3652" t="0"/>
          <a:stretch/>
        </p:blipFill>
        <p:spPr>
          <a:xfrm>
            <a:off x="11325250" y="3199575"/>
            <a:ext cx="1768200" cy="17682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oad_light_blue.png" id="217" name="Google Shape;217;p17"/>
          <p:cNvPicPr preferRelativeResize="0"/>
          <p:nvPr/>
        </p:nvPicPr>
        <p:blipFill rotWithShape="1">
          <a:blip r:embed="rId8">
            <a:alphaModFix/>
          </a:blip>
          <a:srcRect b="0" l="6845" r="6835" t="0"/>
          <a:stretch/>
        </p:blipFill>
        <p:spPr>
          <a:xfrm>
            <a:off x="5684799" y="3036076"/>
            <a:ext cx="1931700" cy="19317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12. Case Studies Intro">
  <p:cSld name="CUSTOM_5_2_3_1_1">
    <p:bg>
      <p:bgPr>
        <a:solidFill>
          <a:schemeClr val="l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26" cy="16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CASE STUDIES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12. Case Studies Intro Blank">
  <p:cSld name="CUSTOM_5_2_2_1">
    <p:bg>
      <p:bgPr>
        <a:solidFill>
          <a:schemeClr val="l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/>
          <p:nvPr/>
        </p:nvSpPr>
        <p:spPr>
          <a:xfrm>
            <a:off x="2164750" y="3963750"/>
            <a:ext cx="20047500" cy="57885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CASE STUDIES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CS - PBS Case Study Short Form Slide 1">
  <p:cSld name="CUSTOM_6_1_1_2_1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/>
        </p:nvSpPr>
        <p:spPr>
          <a:xfrm>
            <a:off x="1030225" y="3858250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8+ year partnership with PBS has helped the broadcast company reinvent themselves as a digital leader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Among the many products we’ve built are the PBS iPad app, the PBS Kids iPad app, and OTT apps for Roku and Chromecast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Long-time product &amp; platform development partner of choice for the most trusted name in news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0072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PBS + 3PILLAR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28" name="Google Shape;228;p20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20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30" name="Google Shape;230;p20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231" name="Google Shape;231;p20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" name="Google Shape;232;p20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233" name="Google Shape;233;p20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234" name="Google Shape;234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4275" y="2636137"/>
            <a:ext cx="10333523" cy="844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/>
          <p:nvPr/>
        </p:nvSpPr>
        <p:spPr>
          <a:xfrm>
            <a:off x="1373525" y="9332825"/>
            <a:ext cx="6306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TECHNOLOGIES</a:t>
            </a:r>
            <a:endParaRPr b="1" i="0" sz="2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1528300" y="10065600"/>
            <a:ext cx="776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iOS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HTML/CSS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7426300" y="9332825"/>
            <a:ext cx="6306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DISCIPLINES</a:t>
            </a:r>
            <a:endParaRPr b="1" i="0" sz="2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7426300" y="10017200"/>
            <a:ext cx="776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Product Strategy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Product Management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Product Engineering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DevOps &amp; CloudOps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QA Automation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2. Agenda">
  <p:cSld name="CUSTOM_6_1_1_2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>
            <a:off x="1038800" y="1408150"/>
            <a:ext cx="11841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10618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AGENDA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8" name="Google Shape;18;p3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0" name="Google Shape;20;p3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21" name="Google Shape;21;p3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23" name="Google Shape;23;p3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24" name="Google Shape;24;p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040925" y="2922924"/>
            <a:ext cx="11841300" cy="7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b="0" l="27271" r="27272" t="0"/>
          <a:stretch/>
        </p:blipFill>
        <p:spPr>
          <a:xfrm>
            <a:off x="15035773" y="0"/>
            <a:ext cx="93414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CS - PBS Case Study Short Form Slide 2">
  <p:cSld name="CUSTOM_6_1_1_2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Long-time product &amp; platform development partner of choice for the most trusted name in news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10072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PBS + 3PILLAR: RESULTS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43" name="Google Shape;243;p21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21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45" name="Google Shape;245;p21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246" name="Google Shape;246;p21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1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248" name="Google Shape;248;p21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249" name="Google Shape;249;p2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0" name="Google Shape;250;p21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1" name="Google Shape;251;p21"/>
          <p:cNvSpPr/>
          <p:nvPr/>
        </p:nvSpPr>
        <p:spPr>
          <a:xfrm>
            <a:off x="15027475" y="-20075"/>
            <a:ext cx="93495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16548425" y="1035325"/>
            <a:ext cx="3752100" cy="3752100"/>
          </a:xfrm>
          <a:prstGeom prst="flowChartConnector">
            <a:avLst/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7174250" y="1292550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422</a:t>
            </a:r>
            <a:endParaRPr b="1" i="0" sz="5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6861350" y="3197550"/>
            <a:ext cx="30897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VIDEOS WATCHED MONTHLY ON MOBILE, WEB &amp; CONNECTED</a:t>
            </a:r>
            <a:endParaRPr b="0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DEVICES</a:t>
            </a:r>
            <a:endParaRPr b="0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7174250" y="1902150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MILLION</a:t>
            </a:r>
            <a:endParaRPr b="1" i="0" sz="5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56" name="Google Shape;256;p21"/>
          <p:cNvCxnSpPr/>
          <p:nvPr/>
        </p:nvCxnSpPr>
        <p:spPr>
          <a:xfrm flipH="1" rot="10800000">
            <a:off x="17350775" y="2949275"/>
            <a:ext cx="2207100" cy="20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p21"/>
          <p:cNvSpPr/>
          <p:nvPr/>
        </p:nvSpPr>
        <p:spPr>
          <a:xfrm>
            <a:off x="19148550" y="7768500"/>
            <a:ext cx="3752100" cy="3752100"/>
          </a:xfrm>
          <a:prstGeom prst="flowChartConnector">
            <a:avLst/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9774375" y="8025725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25</a:t>
            </a:r>
            <a:endParaRPr b="1" i="0" sz="5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19461475" y="9930725"/>
            <a:ext cx="30897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DOWNLOADS OF PBS &amp; PBS KIDS APPS COMBINED</a:t>
            </a:r>
            <a:endParaRPr b="0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9774375" y="8635325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MILLION</a:t>
            </a:r>
            <a:endParaRPr b="1" i="0" sz="5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61" name="Google Shape;261;p21"/>
          <p:cNvCxnSpPr/>
          <p:nvPr/>
        </p:nvCxnSpPr>
        <p:spPr>
          <a:xfrm flipH="1" rot="10800000">
            <a:off x="19950900" y="9682450"/>
            <a:ext cx="2207100" cy="20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20. Proposed Solution">
  <p:cSld name="CUSTOM_5_2_3_2">
    <p:bg>
      <p:bgPr>
        <a:solidFill>
          <a:schemeClr val="l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2"/>
          <p:cNvPicPr preferRelativeResize="0"/>
          <p:nvPr/>
        </p:nvPicPr>
        <p:blipFill rotWithShape="1">
          <a:blip r:embed="rId2">
            <a:alphaModFix/>
          </a:blip>
          <a:srcRect b="9148" l="0" r="0" t="-6377"/>
          <a:stretch/>
        </p:blipFill>
        <p:spPr>
          <a:xfrm>
            <a:off x="-76823" y="-2543203"/>
            <a:ext cx="24453812" cy="1625919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PROPOSED SOLUTION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20. Proposed Solution ">
  <p:cSld name="CUSTOM_5_2_4_1">
    <p:bg>
      <p:bgPr>
        <a:solidFill>
          <a:schemeClr val="l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/>
          <p:nvPr/>
        </p:nvSpPr>
        <p:spPr>
          <a:xfrm>
            <a:off x="2164750" y="3963750"/>
            <a:ext cx="20047500" cy="57885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PROPOSED SOLUTION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21. Proposed Solution Detail - Image Right">
  <p:cSld name="CUSTOM_6_1_1_2_1_1_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/>
        </p:nvSpPr>
        <p:spPr>
          <a:xfrm>
            <a:off x="10618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PROPOSED SOLUTION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70" name="Google Shape;270;p24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24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72" name="Google Shape;272;p24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273" name="Google Shape;273;p24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" name="Google Shape;274;p24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275" name="Google Shape;275;p24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276" name="Google Shape;276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9" name="Google Shape;279;p24"/>
          <p:cNvPicPr preferRelativeResize="0"/>
          <p:nvPr/>
        </p:nvPicPr>
        <p:blipFill rotWithShape="1">
          <a:blip r:embed="rId3">
            <a:alphaModFix/>
          </a:blip>
          <a:srcRect b="0" l="15950" r="15943" t="0"/>
          <a:stretch/>
        </p:blipFill>
        <p:spPr>
          <a:xfrm>
            <a:off x="15035773" y="0"/>
            <a:ext cx="93414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21. Proposed Solution - Full Slide Blank">
  <p:cSld name="CUSTOM_6_4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25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25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10618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PROPOSED SOLUTION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25"/>
          <p:cNvSpPr txBox="1"/>
          <p:nvPr>
            <p:ph idx="1" type="body"/>
          </p:nvPr>
        </p:nvSpPr>
        <p:spPr>
          <a:xfrm>
            <a:off x="1040925" y="2897750"/>
            <a:ext cx="21194700" cy="7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P - 2 Phases + 3 Steps Per">
  <p:cSld name="CUSTOM_6_1_1_1_1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/>
        </p:nvSpPr>
        <p:spPr>
          <a:xfrm>
            <a:off x="5739725" y="2678550"/>
            <a:ext cx="129651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4366700" y="3511375"/>
            <a:ext cx="31956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1015700" y="1035320"/>
            <a:ext cx="11866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NOTIONAL TIMELINE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89" name="Google Shape;289;p26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26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4337040" y="3485750"/>
            <a:ext cx="4083900" cy="1699200"/>
          </a:xfrm>
          <a:prstGeom prst="homePlate">
            <a:avLst>
              <a:gd fmla="val 50000" name="adj"/>
            </a:avLst>
          </a:prstGeom>
          <a:solidFill>
            <a:srgbClr val="002F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14299075" y="3475325"/>
            <a:ext cx="5658000" cy="1720200"/>
          </a:xfrm>
          <a:prstGeom prst="chevron">
            <a:avLst>
              <a:gd fmla="val 50000" name="adj"/>
            </a:avLst>
          </a:prstGeom>
          <a:solidFill>
            <a:srgbClr val="002F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8071500" y="3448575"/>
            <a:ext cx="6546600" cy="1720200"/>
          </a:xfrm>
          <a:prstGeom prst="chevron">
            <a:avLst>
              <a:gd fmla="val 50000" name="adj"/>
            </a:avLst>
          </a:prstGeom>
          <a:solidFill>
            <a:srgbClr val="002F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12155600" y="8005475"/>
            <a:ext cx="5505600" cy="1699200"/>
          </a:xfrm>
          <a:prstGeom prst="chevron">
            <a:avLst>
              <a:gd fmla="val 50000" name="adj"/>
            </a:avLst>
          </a:prstGeom>
          <a:solidFill>
            <a:srgbClr val="00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17423275" y="8005475"/>
            <a:ext cx="5658000" cy="1699200"/>
          </a:xfrm>
          <a:prstGeom prst="chevron">
            <a:avLst>
              <a:gd fmla="val 50000" name="adj"/>
            </a:avLst>
          </a:prstGeom>
          <a:solidFill>
            <a:srgbClr val="00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423800" y="3770525"/>
            <a:ext cx="3530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PHASE 1</a:t>
            </a:r>
            <a:endParaRPr b="1" i="0" sz="36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423800" y="8290175"/>
            <a:ext cx="3530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PHASE 2</a:t>
            </a:r>
            <a:endParaRPr b="1" i="0" sz="36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8332915" y="8005475"/>
            <a:ext cx="4083900" cy="1699200"/>
          </a:xfrm>
          <a:prstGeom prst="homePlate">
            <a:avLst>
              <a:gd fmla="val 50000" name="adj"/>
            </a:avLst>
          </a:prstGeom>
          <a:solidFill>
            <a:srgbClr val="00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4273500" y="5351375"/>
            <a:ext cx="3195600" cy="2409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8091275" y="5351375"/>
            <a:ext cx="4724400" cy="204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14146675" y="5351375"/>
            <a:ext cx="8294700" cy="204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6"/>
          <p:cNvSpPr txBox="1"/>
          <p:nvPr>
            <p:ph idx="1" type="subTitle"/>
          </p:nvPr>
        </p:nvSpPr>
        <p:spPr>
          <a:xfrm>
            <a:off x="4321675" y="3466350"/>
            <a:ext cx="4083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26"/>
          <p:cNvSpPr txBox="1"/>
          <p:nvPr>
            <p:ph idx="2" type="subTitle"/>
          </p:nvPr>
        </p:nvSpPr>
        <p:spPr>
          <a:xfrm>
            <a:off x="9200925" y="3466350"/>
            <a:ext cx="4083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26"/>
          <p:cNvSpPr txBox="1"/>
          <p:nvPr>
            <p:ph idx="3" type="subTitle"/>
          </p:nvPr>
        </p:nvSpPr>
        <p:spPr>
          <a:xfrm>
            <a:off x="15127300" y="3466350"/>
            <a:ext cx="4083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26"/>
          <p:cNvSpPr txBox="1"/>
          <p:nvPr>
            <p:ph idx="4" type="subTitle"/>
          </p:nvPr>
        </p:nvSpPr>
        <p:spPr>
          <a:xfrm>
            <a:off x="4389200" y="5351375"/>
            <a:ext cx="31956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26"/>
          <p:cNvSpPr txBox="1"/>
          <p:nvPr>
            <p:ph idx="5" type="subTitle"/>
          </p:nvPr>
        </p:nvSpPr>
        <p:spPr>
          <a:xfrm>
            <a:off x="9380975" y="5351375"/>
            <a:ext cx="31956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26"/>
          <p:cNvSpPr txBox="1"/>
          <p:nvPr>
            <p:ph idx="6" type="subTitle"/>
          </p:nvPr>
        </p:nvSpPr>
        <p:spPr>
          <a:xfrm>
            <a:off x="15363150" y="5351375"/>
            <a:ext cx="31956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26"/>
          <p:cNvSpPr txBox="1"/>
          <p:nvPr>
            <p:ph idx="7" type="subTitle"/>
          </p:nvPr>
        </p:nvSpPr>
        <p:spPr>
          <a:xfrm>
            <a:off x="8332925" y="7943875"/>
            <a:ext cx="4083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26"/>
          <p:cNvSpPr txBox="1"/>
          <p:nvPr>
            <p:ph idx="8" type="subTitle"/>
          </p:nvPr>
        </p:nvSpPr>
        <p:spPr>
          <a:xfrm>
            <a:off x="12815675" y="8005475"/>
            <a:ext cx="4083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idx="9" type="subTitle"/>
          </p:nvPr>
        </p:nvSpPr>
        <p:spPr>
          <a:xfrm>
            <a:off x="18044175" y="8005475"/>
            <a:ext cx="4083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26"/>
          <p:cNvSpPr txBox="1"/>
          <p:nvPr>
            <p:ph idx="13" type="subTitle"/>
          </p:nvPr>
        </p:nvSpPr>
        <p:spPr>
          <a:xfrm>
            <a:off x="8332925" y="9935900"/>
            <a:ext cx="31956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idx="14" type="subTitle"/>
          </p:nvPr>
        </p:nvSpPr>
        <p:spPr>
          <a:xfrm>
            <a:off x="12882200" y="9948875"/>
            <a:ext cx="31956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26"/>
          <p:cNvSpPr txBox="1"/>
          <p:nvPr>
            <p:ph idx="15" type="subTitle"/>
          </p:nvPr>
        </p:nvSpPr>
        <p:spPr>
          <a:xfrm>
            <a:off x="18316475" y="9948875"/>
            <a:ext cx="31956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26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P - 2 Week Sprints, 1-4">
  <p:cSld name="CUSTOM_6_1_1_1_1_1_1_1_1_1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/>
          <p:nvPr/>
        </p:nvSpPr>
        <p:spPr>
          <a:xfrm>
            <a:off x="1015700" y="1035320"/>
            <a:ext cx="11866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NOTIONAL TIMELINE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17" name="Google Shape;317;p27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p27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27"/>
          <p:cNvSpPr txBox="1"/>
          <p:nvPr/>
        </p:nvSpPr>
        <p:spPr>
          <a:xfrm>
            <a:off x="576200" y="3160925"/>
            <a:ext cx="3530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WEEK SPRINTS</a:t>
            </a:r>
            <a:endParaRPr b="1" i="0" sz="36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" name="Google Shape;320;p27"/>
          <p:cNvSpPr txBox="1"/>
          <p:nvPr>
            <p:ph idx="1" type="subTitle"/>
          </p:nvPr>
        </p:nvSpPr>
        <p:spPr>
          <a:xfrm>
            <a:off x="4321675" y="3466350"/>
            <a:ext cx="4083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27"/>
          <p:cNvSpPr txBox="1"/>
          <p:nvPr>
            <p:ph idx="2" type="subTitle"/>
          </p:nvPr>
        </p:nvSpPr>
        <p:spPr>
          <a:xfrm>
            <a:off x="4321675" y="3466350"/>
            <a:ext cx="4083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27"/>
          <p:cNvSpPr/>
          <p:nvPr/>
        </p:nvSpPr>
        <p:spPr>
          <a:xfrm>
            <a:off x="7784613" y="2840675"/>
            <a:ext cx="4083900" cy="1699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11216875" y="2840675"/>
            <a:ext cx="4083900" cy="1699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7"/>
          <p:cNvSpPr/>
          <p:nvPr/>
        </p:nvSpPr>
        <p:spPr>
          <a:xfrm>
            <a:off x="14649138" y="2840675"/>
            <a:ext cx="4083900" cy="1699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4600375" y="2840675"/>
            <a:ext cx="3000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0</a:t>
            </a:r>
            <a:endParaRPr b="0" i="0" sz="2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4422850" y="2840675"/>
            <a:ext cx="4013400" cy="16992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18081400" y="2840675"/>
            <a:ext cx="4083900" cy="1699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4748763" y="2840675"/>
            <a:ext cx="23934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0</a:t>
            </a:r>
            <a:endParaRPr b="0" i="0" sz="3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8614525" y="2861075"/>
            <a:ext cx="23934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1</a:t>
            </a:r>
            <a:endParaRPr b="0" i="0" sz="3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12062138" y="2840675"/>
            <a:ext cx="23934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2</a:t>
            </a:r>
            <a:endParaRPr b="0" i="0" sz="3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15300763" y="2840675"/>
            <a:ext cx="23934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endParaRPr b="0" i="0" sz="3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18926638" y="2861075"/>
            <a:ext cx="23934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Sprint 4+</a:t>
            </a:r>
            <a:endParaRPr b="0" i="0" sz="3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576200" y="5351250"/>
            <a:ext cx="3530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endParaRPr b="1" i="0" sz="36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576200" y="7541575"/>
            <a:ext cx="3530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  <a:endParaRPr b="1" i="0" sz="36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576200" y="9731900"/>
            <a:ext cx="3530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Experience</a:t>
            </a:r>
            <a:endParaRPr b="1" i="0" sz="36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36" name="Google Shape;336;p27"/>
          <p:cNvCxnSpPr/>
          <p:nvPr/>
        </p:nvCxnSpPr>
        <p:spPr>
          <a:xfrm>
            <a:off x="575050" y="7000575"/>
            <a:ext cx="22926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27"/>
          <p:cNvCxnSpPr/>
          <p:nvPr/>
        </p:nvCxnSpPr>
        <p:spPr>
          <a:xfrm>
            <a:off x="575050" y="9378150"/>
            <a:ext cx="229269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27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4422850" y="4761750"/>
            <a:ext cx="1150200" cy="6907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5737200" y="5881177"/>
            <a:ext cx="1863600" cy="102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5737200" y="4761777"/>
            <a:ext cx="1863600" cy="102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5737200" y="9529050"/>
            <a:ext cx="1863600" cy="2139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7"/>
          <p:cNvSpPr txBox="1"/>
          <p:nvPr>
            <p:ph idx="3" type="body"/>
          </p:nvPr>
        </p:nvSpPr>
        <p:spPr>
          <a:xfrm>
            <a:off x="5889600" y="4900400"/>
            <a:ext cx="1600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4" name="Google Shape;344;p27"/>
          <p:cNvSpPr txBox="1"/>
          <p:nvPr>
            <p:ph idx="4" type="body"/>
          </p:nvPr>
        </p:nvSpPr>
        <p:spPr>
          <a:xfrm>
            <a:off x="5889600" y="10198950"/>
            <a:ext cx="1600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5" name="Google Shape;345;p27"/>
          <p:cNvSpPr txBox="1"/>
          <p:nvPr>
            <p:ph idx="5" type="body"/>
          </p:nvPr>
        </p:nvSpPr>
        <p:spPr>
          <a:xfrm>
            <a:off x="5889600" y="6004275"/>
            <a:ext cx="1600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P - Timeline">
  <p:cSld name="CUSTOM_6_1_1_1_1_1_1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/>
        </p:nvSpPr>
        <p:spPr>
          <a:xfrm>
            <a:off x="1015700" y="1035320"/>
            <a:ext cx="11866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NOTIONAL TIMELINE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48" name="Google Shape;348;p28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9" name="Google Shape;3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2356" y="8117659"/>
            <a:ext cx="6890995" cy="418972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8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2676" y="6653061"/>
            <a:ext cx="6890995" cy="418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2995" y="5188460"/>
            <a:ext cx="6890995" cy="418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43314" y="3723858"/>
            <a:ext cx="6890995" cy="418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43634" y="2259257"/>
            <a:ext cx="6890995" cy="418972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8"/>
          <p:cNvSpPr/>
          <p:nvPr/>
        </p:nvSpPr>
        <p:spPr>
          <a:xfrm>
            <a:off x="812671" y="6719250"/>
            <a:ext cx="4044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76A5A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 1</a:t>
            </a:r>
            <a:endParaRPr b="0" i="0" sz="4000" u="none" cap="none" strike="noStrike">
              <a:solidFill>
                <a:srgbClr val="76A5A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-304800" y="7249850"/>
            <a:ext cx="50853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A2C4C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Environment set-up, </a:t>
            </a:r>
            <a:endParaRPr b="0" i="0" sz="3000" u="none" cap="none" strike="noStrike">
              <a:solidFill>
                <a:srgbClr val="A2C4C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A2C4C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strategy, prioritization, design sprints </a:t>
            </a:r>
            <a:endParaRPr b="0" i="0" sz="3000" u="none" cap="none" strike="noStrike">
              <a:solidFill>
                <a:srgbClr val="A2C4C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" name="Google Shape;357;p28"/>
          <p:cNvSpPr/>
          <p:nvPr/>
        </p:nvSpPr>
        <p:spPr>
          <a:xfrm>
            <a:off x="8756050" y="11223775"/>
            <a:ext cx="48837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A9E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3rd party services (authentication, search, form builder), story finalization, design sprints    </a:t>
            </a:r>
            <a:endParaRPr b="0" i="0" sz="3000" u="none" cap="none" strike="noStrike">
              <a:solidFill>
                <a:srgbClr val="00A9E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8323917" y="10715733"/>
            <a:ext cx="5217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1CAAD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 2</a:t>
            </a:r>
            <a:endParaRPr b="0" i="0" sz="4000" u="none" cap="none" strike="noStrike">
              <a:solidFill>
                <a:srgbClr val="1CAAD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59" name="Google Shape;359;p28"/>
          <p:cNvGrpSpPr/>
          <p:nvPr/>
        </p:nvGrpSpPr>
        <p:grpSpPr>
          <a:xfrm>
            <a:off x="4856748" y="7333643"/>
            <a:ext cx="1442099" cy="1731769"/>
            <a:chOff x="3035300" y="3075811"/>
            <a:chExt cx="863791" cy="1037298"/>
          </a:xfrm>
        </p:grpSpPr>
        <p:cxnSp>
          <p:nvCxnSpPr>
            <p:cNvPr id="360" name="Google Shape;360;p28"/>
            <p:cNvCxnSpPr/>
            <p:nvPr/>
          </p:nvCxnSpPr>
          <p:spPr>
            <a:xfrm rot="10800000">
              <a:off x="3035391" y="3618409"/>
              <a:ext cx="863700" cy="494700"/>
            </a:xfrm>
            <a:prstGeom prst="straightConnector1">
              <a:avLst/>
            </a:prstGeom>
            <a:noFill/>
            <a:ln cap="flat" cmpd="sng" w="9525">
              <a:solidFill>
                <a:srgbClr val="1CAAD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p28"/>
            <p:cNvCxnSpPr/>
            <p:nvPr/>
          </p:nvCxnSpPr>
          <p:spPr>
            <a:xfrm rot="-5400000">
              <a:off x="2765450" y="3345661"/>
              <a:ext cx="539700" cy="0"/>
            </a:xfrm>
            <a:prstGeom prst="straightConnector1">
              <a:avLst/>
            </a:prstGeom>
            <a:noFill/>
            <a:ln cap="flat" cmpd="sng" w="9525">
              <a:solidFill>
                <a:srgbClr val="1CAADE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362" name="Google Shape;362;p28"/>
          <p:cNvGrpSpPr/>
          <p:nvPr/>
        </p:nvGrpSpPr>
        <p:grpSpPr>
          <a:xfrm>
            <a:off x="11495592" y="9321365"/>
            <a:ext cx="2200735" cy="2103840"/>
            <a:chOff x="8017888" y="3071896"/>
            <a:chExt cx="1318200" cy="1617592"/>
          </a:xfrm>
        </p:grpSpPr>
        <p:cxnSp>
          <p:nvCxnSpPr>
            <p:cNvPr id="363" name="Google Shape;363;p28"/>
            <p:cNvCxnSpPr/>
            <p:nvPr/>
          </p:nvCxnSpPr>
          <p:spPr>
            <a:xfrm rot="10800000">
              <a:off x="8017888" y="3071896"/>
              <a:ext cx="1318200" cy="7548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4" name="Google Shape;364;p28"/>
            <p:cNvCxnSpPr/>
            <p:nvPr/>
          </p:nvCxnSpPr>
          <p:spPr>
            <a:xfrm>
              <a:off x="9336088" y="3824288"/>
              <a:ext cx="0" cy="8652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365" name="Google Shape;365;p28"/>
          <p:cNvGrpSpPr/>
          <p:nvPr/>
        </p:nvGrpSpPr>
        <p:grpSpPr>
          <a:xfrm>
            <a:off x="13058133" y="1220461"/>
            <a:ext cx="1804686" cy="2094481"/>
            <a:chOff x="4477162" y="2203501"/>
            <a:chExt cx="869100" cy="1037231"/>
          </a:xfrm>
        </p:grpSpPr>
        <p:cxnSp>
          <p:nvCxnSpPr>
            <p:cNvPr id="366" name="Google Shape;366;p28"/>
            <p:cNvCxnSpPr/>
            <p:nvPr/>
          </p:nvCxnSpPr>
          <p:spPr>
            <a:xfrm rot="10800000">
              <a:off x="4477162" y="2743332"/>
              <a:ext cx="869100" cy="497400"/>
            </a:xfrm>
            <a:prstGeom prst="straightConnector1">
              <a:avLst/>
            </a:prstGeom>
            <a:noFill/>
            <a:ln cap="flat" cmpd="sng" w="9525">
              <a:solidFill>
                <a:srgbClr val="0330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p28"/>
            <p:cNvCxnSpPr/>
            <p:nvPr/>
          </p:nvCxnSpPr>
          <p:spPr>
            <a:xfrm rot="-5400000">
              <a:off x="4211657" y="2473351"/>
              <a:ext cx="539700" cy="0"/>
            </a:xfrm>
            <a:prstGeom prst="straightConnector1">
              <a:avLst/>
            </a:prstGeom>
            <a:noFill/>
            <a:ln cap="flat" cmpd="sng" w="9525">
              <a:solidFill>
                <a:srgbClr val="03305E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368" name="Google Shape;368;p28"/>
          <p:cNvGrpSpPr/>
          <p:nvPr/>
        </p:nvGrpSpPr>
        <p:grpSpPr>
          <a:xfrm>
            <a:off x="6256887" y="1430321"/>
            <a:ext cx="6645409" cy="2157762"/>
            <a:chOff x="1057641" y="3207740"/>
            <a:chExt cx="1366918" cy="1292460"/>
          </a:xfrm>
        </p:grpSpPr>
        <p:sp>
          <p:nvSpPr>
            <p:cNvPr id="369" name="Google Shape;369;p28"/>
            <p:cNvSpPr/>
            <p:nvPr/>
          </p:nvSpPr>
          <p:spPr>
            <a:xfrm>
              <a:off x="1057641" y="3207740"/>
              <a:ext cx="1359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" sz="4000" u="none" cap="none" strike="noStrike">
                  <a:solidFill>
                    <a:srgbClr val="03305E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MONTHS 3-5</a:t>
              </a:r>
              <a:endParaRPr b="0" i="0" sz="4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1065559" y="3463100"/>
              <a:ext cx="13590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3305E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Code released each sprint based on priorities: custom services (scoring, recommendations), backlog refinement, visual design finalization   </a:t>
              </a:r>
              <a:endParaRPr b="0" i="0" sz="3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71" name="Google Shape;371;p28"/>
          <p:cNvSpPr txBox="1"/>
          <p:nvPr/>
        </p:nvSpPr>
        <p:spPr>
          <a:xfrm>
            <a:off x="6302450" y="1390375"/>
            <a:ext cx="6606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P - 3 Month Timeline Editable ">
  <p:cSld name="CUSTOM_6_1_1_1_1_1_1_1_1_1_1_2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>
            <p:ph type="title"/>
          </p:nvPr>
        </p:nvSpPr>
        <p:spPr>
          <a:xfrm>
            <a:off x="-759550" y="5738650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29"/>
          <p:cNvSpPr txBox="1"/>
          <p:nvPr>
            <p:ph idx="1" type="body"/>
          </p:nvPr>
        </p:nvSpPr>
        <p:spPr>
          <a:xfrm>
            <a:off x="-719425" y="6180025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5" name="Google Shape;375;p29"/>
          <p:cNvSpPr txBox="1"/>
          <p:nvPr/>
        </p:nvSpPr>
        <p:spPr>
          <a:xfrm>
            <a:off x="6322225" y="1200150"/>
            <a:ext cx="6560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1015700" y="1035320"/>
            <a:ext cx="11866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NOTIONAL TIMELINE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77" name="Google Shape;377;p29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8" name="Google Shape;37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50143" y="6605772"/>
            <a:ext cx="6890995" cy="418972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9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0464" y="5141174"/>
            <a:ext cx="6890995" cy="418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0782" y="3676572"/>
            <a:ext cx="6890995" cy="41897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29"/>
          <p:cNvGrpSpPr/>
          <p:nvPr/>
        </p:nvGrpSpPr>
        <p:grpSpPr>
          <a:xfrm>
            <a:off x="5923548" y="6190643"/>
            <a:ext cx="1442099" cy="1731769"/>
            <a:chOff x="3035300" y="3075811"/>
            <a:chExt cx="863791" cy="1037298"/>
          </a:xfrm>
        </p:grpSpPr>
        <p:cxnSp>
          <p:nvCxnSpPr>
            <p:cNvPr id="383" name="Google Shape;383;p29"/>
            <p:cNvCxnSpPr/>
            <p:nvPr/>
          </p:nvCxnSpPr>
          <p:spPr>
            <a:xfrm rot="10800000">
              <a:off x="3035391" y="3618409"/>
              <a:ext cx="863700" cy="494700"/>
            </a:xfrm>
            <a:prstGeom prst="straightConnector1">
              <a:avLst/>
            </a:prstGeom>
            <a:noFill/>
            <a:ln cap="flat" cmpd="sng" w="9525">
              <a:solidFill>
                <a:srgbClr val="1CAAD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4" name="Google Shape;384;p29"/>
            <p:cNvCxnSpPr/>
            <p:nvPr/>
          </p:nvCxnSpPr>
          <p:spPr>
            <a:xfrm rot="-5400000">
              <a:off x="2765450" y="3345661"/>
              <a:ext cx="539700" cy="0"/>
            </a:xfrm>
            <a:prstGeom prst="straightConnector1">
              <a:avLst/>
            </a:prstGeom>
            <a:noFill/>
            <a:ln cap="flat" cmpd="sng" w="9525">
              <a:solidFill>
                <a:srgbClr val="1CAADE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385" name="Google Shape;385;p29"/>
          <p:cNvGrpSpPr/>
          <p:nvPr/>
        </p:nvGrpSpPr>
        <p:grpSpPr>
          <a:xfrm>
            <a:off x="13324392" y="8254565"/>
            <a:ext cx="2200735" cy="2103840"/>
            <a:chOff x="8017888" y="3071896"/>
            <a:chExt cx="1318200" cy="1617592"/>
          </a:xfrm>
        </p:grpSpPr>
        <p:cxnSp>
          <p:nvCxnSpPr>
            <p:cNvPr id="386" name="Google Shape;386;p29"/>
            <p:cNvCxnSpPr/>
            <p:nvPr/>
          </p:nvCxnSpPr>
          <p:spPr>
            <a:xfrm rot="10800000">
              <a:off x="8017888" y="3071896"/>
              <a:ext cx="1318200" cy="7548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7" name="Google Shape;387;p29"/>
            <p:cNvCxnSpPr/>
            <p:nvPr/>
          </p:nvCxnSpPr>
          <p:spPr>
            <a:xfrm>
              <a:off x="9336088" y="3824288"/>
              <a:ext cx="0" cy="8652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388" name="Google Shape;388;p29"/>
          <p:cNvGrpSpPr/>
          <p:nvPr/>
        </p:nvGrpSpPr>
        <p:grpSpPr>
          <a:xfrm>
            <a:off x="12753333" y="1753861"/>
            <a:ext cx="1804686" cy="2094481"/>
            <a:chOff x="4477162" y="2203501"/>
            <a:chExt cx="869100" cy="1037231"/>
          </a:xfrm>
        </p:grpSpPr>
        <p:cxnSp>
          <p:nvCxnSpPr>
            <p:cNvPr id="389" name="Google Shape;389;p29"/>
            <p:cNvCxnSpPr/>
            <p:nvPr/>
          </p:nvCxnSpPr>
          <p:spPr>
            <a:xfrm rot="10800000">
              <a:off x="4477162" y="2743332"/>
              <a:ext cx="869100" cy="497400"/>
            </a:xfrm>
            <a:prstGeom prst="straightConnector1">
              <a:avLst/>
            </a:prstGeom>
            <a:noFill/>
            <a:ln cap="flat" cmpd="sng" w="9525">
              <a:solidFill>
                <a:srgbClr val="0330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29"/>
            <p:cNvCxnSpPr/>
            <p:nvPr/>
          </p:nvCxnSpPr>
          <p:spPr>
            <a:xfrm rot="-5400000">
              <a:off x="4211657" y="2473351"/>
              <a:ext cx="539700" cy="0"/>
            </a:xfrm>
            <a:prstGeom prst="straightConnector1">
              <a:avLst/>
            </a:prstGeom>
            <a:noFill/>
            <a:ln cap="flat" cmpd="sng" w="9525">
              <a:solidFill>
                <a:srgbClr val="03305E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391" name="Google Shape;391;p29"/>
          <p:cNvGrpSpPr/>
          <p:nvPr/>
        </p:nvGrpSpPr>
        <p:grpSpPr>
          <a:xfrm>
            <a:off x="6256887" y="1277921"/>
            <a:ext cx="6645409" cy="2157762"/>
            <a:chOff x="1057641" y="3207740"/>
            <a:chExt cx="1366918" cy="1292460"/>
          </a:xfrm>
        </p:grpSpPr>
        <p:sp>
          <p:nvSpPr>
            <p:cNvPr id="392" name="Google Shape;392;p29"/>
            <p:cNvSpPr/>
            <p:nvPr/>
          </p:nvSpPr>
          <p:spPr>
            <a:xfrm>
              <a:off x="1057641" y="3207740"/>
              <a:ext cx="1359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065559" y="3463100"/>
              <a:ext cx="13590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94" name="Google Shape;394;p29"/>
          <p:cNvSpPr txBox="1"/>
          <p:nvPr>
            <p:ph idx="2" type="title"/>
          </p:nvPr>
        </p:nvSpPr>
        <p:spPr>
          <a:xfrm>
            <a:off x="5954975" y="2102200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29"/>
          <p:cNvSpPr txBox="1"/>
          <p:nvPr>
            <p:ph idx="3" type="body"/>
          </p:nvPr>
        </p:nvSpPr>
        <p:spPr>
          <a:xfrm>
            <a:off x="5995100" y="2543575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6" name="Google Shape;396;p29"/>
          <p:cNvSpPr txBox="1"/>
          <p:nvPr>
            <p:ph idx="4" type="title"/>
          </p:nvPr>
        </p:nvSpPr>
        <p:spPr>
          <a:xfrm>
            <a:off x="8736700" y="9648925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5" type="body"/>
          </p:nvPr>
        </p:nvSpPr>
        <p:spPr>
          <a:xfrm>
            <a:off x="8776825" y="10090300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P - 4 Month Timeline Editable ">
  <p:cSld name="CUSTOM_6_1_1_1_1_1_1_1_1_1_1_2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/>
          <p:nvPr>
            <p:ph type="title"/>
          </p:nvPr>
        </p:nvSpPr>
        <p:spPr>
          <a:xfrm>
            <a:off x="-1902550" y="6805450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30"/>
          <p:cNvSpPr txBox="1"/>
          <p:nvPr>
            <p:ph idx="1" type="body"/>
          </p:nvPr>
        </p:nvSpPr>
        <p:spPr>
          <a:xfrm>
            <a:off x="-1862425" y="7246825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30"/>
          <p:cNvSpPr txBox="1"/>
          <p:nvPr/>
        </p:nvSpPr>
        <p:spPr>
          <a:xfrm>
            <a:off x="6322225" y="1200150"/>
            <a:ext cx="6560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1015700" y="1035320"/>
            <a:ext cx="11866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NOTIONAL TIMELINE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03" name="Google Shape;403;p30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4" name="Google Shape;4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42531" y="7708759"/>
            <a:ext cx="6890995" cy="418972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0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851" y="6244161"/>
            <a:ext cx="6890995" cy="418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3170" y="4779560"/>
            <a:ext cx="6890995" cy="418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43489" y="3314958"/>
            <a:ext cx="6890995" cy="41897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30"/>
          <p:cNvGrpSpPr/>
          <p:nvPr/>
        </p:nvGrpSpPr>
        <p:grpSpPr>
          <a:xfrm>
            <a:off x="4780548" y="7409843"/>
            <a:ext cx="1442099" cy="1731769"/>
            <a:chOff x="3035300" y="3075811"/>
            <a:chExt cx="863791" cy="1037298"/>
          </a:xfrm>
        </p:grpSpPr>
        <p:cxnSp>
          <p:nvCxnSpPr>
            <p:cNvPr id="410" name="Google Shape;410;p30"/>
            <p:cNvCxnSpPr/>
            <p:nvPr/>
          </p:nvCxnSpPr>
          <p:spPr>
            <a:xfrm rot="10800000">
              <a:off x="3035391" y="3618409"/>
              <a:ext cx="863700" cy="494700"/>
            </a:xfrm>
            <a:prstGeom prst="straightConnector1">
              <a:avLst/>
            </a:prstGeom>
            <a:noFill/>
            <a:ln cap="flat" cmpd="sng" w="9525">
              <a:solidFill>
                <a:srgbClr val="1CAAD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30"/>
            <p:cNvCxnSpPr/>
            <p:nvPr/>
          </p:nvCxnSpPr>
          <p:spPr>
            <a:xfrm rot="-5400000">
              <a:off x="2765450" y="3345661"/>
              <a:ext cx="539700" cy="0"/>
            </a:xfrm>
            <a:prstGeom prst="straightConnector1">
              <a:avLst/>
            </a:prstGeom>
            <a:noFill/>
            <a:ln cap="flat" cmpd="sng" w="9525">
              <a:solidFill>
                <a:srgbClr val="1CAADE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412" name="Google Shape;412;p30"/>
          <p:cNvGrpSpPr/>
          <p:nvPr/>
        </p:nvGrpSpPr>
        <p:grpSpPr>
          <a:xfrm>
            <a:off x="11952792" y="9245165"/>
            <a:ext cx="2200735" cy="2103840"/>
            <a:chOff x="8017888" y="3071896"/>
            <a:chExt cx="1318200" cy="1617592"/>
          </a:xfrm>
        </p:grpSpPr>
        <p:cxnSp>
          <p:nvCxnSpPr>
            <p:cNvPr id="413" name="Google Shape;413;p30"/>
            <p:cNvCxnSpPr/>
            <p:nvPr/>
          </p:nvCxnSpPr>
          <p:spPr>
            <a:xfrm rot="10800000">
              <a:off x="8017888" y="3071896"/>
              <a:ext cx="1318200" cy="7548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4" name="Google Shape;414;p30"/>
            <p:cNvCxnSpPr/>
            <p:nvPr/>
          </p:nvCxnSpPr>
          <p:spPr>
            <a:xfrm>
              <a:off x="9336088" y="3824288"/>
              <a:ext cx="0" cy="8652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415" name="Google Shape;415;p30"/>
          <p:cNvGrpSpPr/>
          <p:nvPr/>
        </p:nvGrpSpPr>
        <p:grpSpPr>
          <a:xfrm>
            <a:off x="13515333" y="1449061"/>
            <a:ext cx="1804686" cy="2094481"/>
            <a:chOff x="4477162" y="2203501"/>
            <a:chExt cx="869100" cy="1037231"/>
          </a:xfrm>
        </p:grpSpPr>
        <p:cxnSp>
          <p:nvCxnSpPr>
            <p:cNvPr id="416" name="Google Shape;416;p30"/>
            <p:cNvCxnSpPr/>
            <p:nvPr/>
          </p:nvCxnSpPr>
          <p:spPr>
            <a:xfrm rot="10800000">
              <a:off x="4477162" y="2743332"/>
              <a:ext cx="869100" cy="497400"/>
            </a:xfrm>
            <a:prstGeom prst="straightConnector1">
              <a:avLst/>
            </a:prstGeom>
            <a:noFill/>
            <a:ln cap="flat" cmpd="sng" w="9525">
              <a:solidFill>
                <a:srgbClr val="0330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30"/>
            <p:cNvCxnSpPr/>
            <p:nvPr/>
          </p:nvCxnSpPr>
          <p:spPr>
            <a:xfrm rot="-5400000">
              <a:off x="4211657" y="2473351"/>
              <a:ext cx="539700" cy="0"/>
            </a:xfrm>
            <a:prstGeom prst="straightConnector1">
              <a:avLst/>
            </a:prstGeom>
            <a:noFill/>
            <a:ln cap="flat" cmpd="sng" w="9525">
              <a:solidFill>
                <a:srgbClr val="03305E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418" name="Google Shape;418;p30"/>
          <p:cNvGrpSpPr/>
          <p:nvPr/>
        </p:nvGrpSpPr>
        <p:grpSpPr>
          <a:xfrm>
            <a:off x="6256887" y="1277921"/>
            <a:ext cx="6645409" cy="2157762"/>
            <a:chOff x="1057641" y="3207740"/>
            <a:chExt cx="1366918" cy="1292460"/>
          </a:xfrm>
        </p:grpSpPr>
        <p:sp>
          <p:nvSpPr>
            <p:cNvPr id="419" name="Google Shape;419;p30"/>
            <p:cNvSpPr/>
            <p:nvPr/>
          </p:nvSpPr>
          <p:spPr>
            <a:xfrm>
              <a:off x="1057641" y="3207740"/>
              <a:ext cx="1359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065559" y="3463100"/>
              <a:ext cx="13590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21" name="Google Shape;421;p30"/>
          <p:cNvSpPr txBox="1"/>
          <p:nvPr>
            <p:ph idx="2" type="title"/>
          </p:nvPr>
        </p:nvSpPr>
        <p:spPr>
          <a:xfrm>
            <a:off x="6716975" y="2178400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30"/>
          <p:cNvSpPr txBox="1"/>
          <p:nvPr>
            <p:ph idx="3" type="body"/>
          </p:nvPr>
        </p:nvSpPr>
        <p:spPr>
          <a:xfrm>
            <a:off x="6757100" y="2619775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3" name="Google Shape;423;p30"/>
          <p:cNvSpPr txBox="1"/>
          <p:nvPr>
            <p:ph idx="4" type="title"/>
          </p:nvPr>
        </p:nvSpPr>
        <p:spPr>
          <a:xfrm>
            <a:off x="7365100" y="10639525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30"/>
          <p:cNvSpPr txBox="1"/>
          <p:nvPr>
            <p:ph idx="5" type="body"/>
          </p:nvPr>
        </p:nvSpPr>
        <p:spPr>
          <a:xfrm>
            <a:off x="7405225" y="11080900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25" name="Google Shape;425;p30"/>
          <p:cNvGrpSpPr/>
          <p:nvPr/>
        </p:nvGrpSpPr>
        <p:grpSpPr>
          <a:xfrm>
            <a:off x="15991392" y="7035365"/>
            <a:ext cx="2200735" cy="2103840"/>
            <a:chOff x="8017888" y="3071896"/>
            <a:chExt cx="1318200" cy="1617592"/>
          </a:xfrm>
        </p:grpSpPr>
        <p:cxnSp>
          <p:nvCxnSpPr>
            <p:cNvPr id="426" name="Google Shape;426;p30"/>
            <p:cNvCxnSpPr/>
            <p:nvPr/>
          </p:nvCxnSpPr>
          <p:spPr>
            <a:xfrm rot="10800000">
              <a:off x="8017888" y="3071896"/>
              <a:ext cx="1318200" cy="7548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30"/>
            <p:cNvCxnSpPr/>
            <p:nvPr/>
          </p:nvCxnSpPr>
          <p:spPr>
            <a:xfrm>
              <a:off x="9336088" y="3824288"/>
              <a:ext cx="0" cy="8652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sp>
        <p:nvSpPr>
          <p:cNvPr id="428" name="Google Shape;428;p30"/>
          <p:cNvSpPr txBox="1"/>
          <p:nvPr>
            <p:ph idx="6" type="title"/>
          </p:nvPr>
        </p:nvSpPr>
        <p:spPr>
          <a:xfrm>
            <a:off x="11403700" y="8429725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7" type="body"/>
          </p:nvPr>
        </p:nvSpPr>
        <p:spPr>
          <a:xfrm>
            <a:off x="11443825" y="8871100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3. Our Understanding Full Screen">
  <p:cSld name="CUSTOM_5_2_3">
    <p:bg>
      <p:bgPr>
        <a:solidFill>
          <a:schemeClr val="l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316" l="0" r="0" t="327"/>
          <a:stretch/>
        </p:blipFill>
        <p:spPr>
          <a:xfrm>
            <a:off x="-76823" y="-2543203"/>
            <a:ext cx="24453815" cy="16259197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9" name="Google Shape;29;p4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UNDERSTANDING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P - 5 Month Timeline Editable">
  <p:cSld name="CUSTOM_6_1_1_1_1_1_1_1_1_1_1_2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/>
          <p:nvPr>
            <p:ph type="title"/>
          </p:nvPr>
        </p:nvSpPr>
        <p:spPr>
          <a:xfrm>
            <a:off x="-1826350" y="6729250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31"/>
          <p:cNvSpPr txBox="1"/>
          <p:nvPr>
            <p:ph idx="1" type="body"/>
          </p:nvPr>
        </p:nvSpPr>
        <p:spPr>
          <a:xfrm>
            <a:off x="-1786225" y="7170625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3" name="Google Shape;433;p31"/>
          <p:cNvSpPr txBox="1"/>
          <p:nvPr/>
        </p:nvSpPr>
        <p:spPr>
          <a:xfrm>
            <a:off x="6322225" y="1200150"/>
            <a:ext cx="6560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1015700" y="1035320"/>
            <a:ext cx="11866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NOTIONAL TIMELINE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35" name="Google Shape;435;p31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6" name="Google Shape;43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2356" y="8117659"/>
            <a:ext cx="6890995" cy="418972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1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2676" y="6653061"/>
            <a:ext cx="6890995" cy="418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2995" y="5188460"/>
            <a:ext cx="6890995" cy="418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43314" y="3723858"/>
            <a:ext cx="6890995" cy="418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43634" y="2259257"/>
            <a:ext cx="6890995" cy="41897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1"/>
          <p:cNvGrpSpPr/>
          <p:nvPr/>
        </p:nvGrpSpPr>
        <p:grpSpPr>
          <a:xfrm>
            <a:off x="4856748" y="7333643"/>
            <a:ext cx="1442099" cy="1731769"/>
            <a:chOff x="3035300" y="3075811"/>
            <a:chExt cx="863791" cy="1037298"/>
          </a:xfrm>
        </p:grpSpPr>
        <p:cxnSp>
          <p:nvCxnSpPr>
            <p:cNvPr id="443" name="Google Shape;443;p31"/>
            <p:cNvCxnSpPr/>
            <p:nvPr/>
          </p:nvCxnSpPr>
          <p:spPr>
            <a:xfrm rot="10800000">
              <a:off x="3035391" y="3618409"/>
              <a:ext cx="863700" cy="494700"/>
            </a:xfrm>
            <a:prstGeom prst="straightConnector1">
              <a:avLst/>
            </a:prstGeom>
            <a:noFill/>
            <a:ln cap="flat" cmpd="sng" w="9525">
              <a:solidFill>
                <a:srgbClr val="1CAAD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p31"/>
            <p:cNvCxnSpPr/>
            <p:nvPr/>
          </p:nvCxnSpPr>
          <p:spPr>
            <a:xfrm rot="-5400000">
              <a:off x="2765450" y="3345661"/>
              <a:ext cx="539700" cy="0"/>
            </a:xfrm>
            <a:prstGeom prst="straightConnector1">
              <a:avLst/>
            </a:prstGeom>
            <a:noFill/>
            <a:ln cap="flat" cmpd="sng" w="9525">
              <a:solidFill>
                <a:srgbClr val="1CAADE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445" name="Google Shape;445;p31"/>
          <p:cNvGrpSpPr/>
          <p:nvPr/>
        </p:nvGrpSpPr>
        <p:grpSpPr>
          <a:xfrm>
            <a:off x="11495592" y="9321365"/>
            <a:ext cx="2200735" cy="2103840"/>
            <a:chOff x="8017888" y="3071896"/>
            <a:chExt cx="1318200" cy="1617592"/>
          </a:xfrm>
        </p:grpSpPr>
        <p:cxnSp>
          <p:nvCxnSpPr>
            <p:cNvPr id="446" name="Google Shape;446;p31"/>
            <p:cNvCxnSpPr/>
            <p:nvPr/>
          </p:nvCxnSpPr>
          <p:spPr>
            <a:xfrm rot="10800000">
              <a:off x="8017888" y="3071896"/>
              <a:ext cx="1318200" cy="7548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" name="Google Shape;447;p31"/>
            <p:cNvCxnSpPr/>
            <p:nvPr/>
          </p:nvCxnSpPr>
          <p:spPr>
            <a:xfrm>
              <a:off x="9336088" y="3824288"/>
              <a:ext cx="0" cy="865200"/>
            </a:xfrm>
            <a:prstGeom prst="straightConnector1">
              <a:avLst/>
            </a:prstGeom>
            <a:noFill/>
            <a:ln cap="flat" cmpd="sng" w="9525">
              <a:solidFill>
                <a:srgbClr val="00A9E0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448" name="Google Shape;448;p31"/>
          <p:cNvGrpSpPr/>
          <p:nvPr/>
        </p:nvGrpSpPr>
        <p:grpSpPr>
          <a:xfrm>
            <a:off x="13058133" y="1220461"/>
            <a:ext cx="1804686" cy="2094481"/>
            <a:chOff x="4477162" y="2203501"/>
            <a:chExt cx="869100" cy="1037231"/>
          </a:xfrm>
        </p:grpSpPr>
        <p:cxnSp>
          <p:nvCxnSpPr>
            <p:cNvPr id="449" name="Google Shape;449;p31"/>
            <p:cNvCxnSpPr/>
            <p:nvPr/>
          </p:nvCxnSpPr>
          <p:spPr>
            <a:xfrm rot="10800000">
              <a:off x="4477162" y="2743332"/>
              <a:ext cx="869100" cy="497400"/>
            </a:xfrm>
            <a:prstGeom prst="straightConnector1">
              <a:avLst/>
            </a:prstGeom>
            <a:noFill/>
            <a:ln cap="flat" cmpd="sng" w="9525">
              <a:solidFill>
                <a:srgbClr val="0330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" name="Google Shape;450;p31"/>
            <p:cNvCxnSpPr/>
            <p:nvPr/>
          </p:nvCxnSpPr>
          <p:spPr>
            <a:xfrm rot="-5400000">
              <a:off x="4211657" y="2473351"/>
              <a:ext cx="539700" cy="0"/>
            </a:xfrm>
            <a:prstGeom prst="straightConnector1">
              <a:avLst/>
            </a:prstGeom>
            <a:noFill/>
            <a:ln cap="flat" cmpd="sng" w="9525">
              <a:solidFill>
                <a:srgbClr val="03305E"/>
              </a:solidFill>
              <a:prstDash val="solid"/>
              <a:miter lim="800000"/>
              <a:headEnd len="sm" w="sm" type="none"/>
              <a:tailEnd len="sm" w="sm" type="oval"/>
            </a:ln>
          </p:spPr>
        </p:cxnSp>
      </p:grpSp>
      <p:grpSp>
        <p:nvGrpSpPr>
          <p:cNvPr id="451" name="Google Shape;451;p31"/>
          <p:cNvGrpSpPr/>
          <p:nvPr/>
        </p:nvGrpSpPr>
        <p:grpSpPr>
          <a:xfrm>
            <a:off x="6256887" y="1277921"/>
            <a:ext cx="6645409" cy="2157762"/>
            <a:chOff x="1057641" y="3207740"/>
            <a:chExt cx="1366918" cy="1292460"/>
          </a:xfrm>
        </p:grpSpPr>
        <p:sp>
          <p:nvSpPr>
            <p:cNvPr id="452" name="Google Shape;452;p31"/>
            <p:cNvSpPr/>
            <p:nvPr/>
          </p:nvSpPr>
          <p:spPr>
            <a:xfrm>
              <a:off x="1057641" y="3207740"/>
              <a:ext cx="1359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065559" y="3463100"/>
              <a:ext cx="13590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54" name="Google Shape;454;p31"/>
          <p:cNvSpPr txBox="1"/>
          <p:nvPr>
            <p:ph idx="2" type="title"/>
          </p:nvPr>
        </p:nvSpPr>
        <p:spPr>
          <a:xfrm>
            <a:off x="6259775" y="1949800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3" type="body"/>
          </p:nvPr>
        </p:nvSpPr>
        <p:spPr>
          <a:xfrm>
            <a:off x="6299900" y="2391175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4" type="title"/>
          </p:nvPr>
        </p:nvSpPr>
        <p:spPr>
          <a:xfrm>
            <a:off x="6907900" y="10715725"/>
            <a:ext cx="6606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5" type="body"/>
          </p:nvPr>
        </p:nvSpPr>
        <p:spPr>
          <a:xfrm>
            <a:off x="6948025" y="11157100"/>
            <a:ext cx="65601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6400" lvl="2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400" lvl="3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6400" lvl="4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6400" lvl="5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6400" lvl="6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●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640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6400" lvl="8" marL="411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■"/>
              <a:defRPr b="0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25. Team and Investment">
  <p:cSld name="CUSTOM_5_2_3_1_1_1_1">
    <p:bg>
      <p:bgPr>
        <a:solidFill>
          <a:schemeClr val="l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2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19" cy="162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2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 AND INVESTMENT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25. Team and Investment">
  <p:cSld name="CUSTOM_5_2_2_1_1">
    <p:bg>
      <p:bgPr>
        <a:solidFill>
          <a:schemeClr val="lt2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/>
          <p:nvPr/>
        </p:nvSpPr>
        <p:spPr>
          <a:xfrm>
            <a:off x="2164750" y="3963750"/>
            <a:ext cx="20047500" cy="57885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3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 AND INVESTMENT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25. Proposed Team - PM, UX, Architect, CEM">
  <p:cSld name="CUSTOM_12_2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/>
        </p:nvSpPr>
        <p:spPr>
          <a:xfrm>
            <a:off x="1040925" y="2829950"/>
            <a:ext cx="21276599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Our team members work with you to define and deliver your product vision. 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4"/>
          <p:cNvSpPr txBox="1"/>
          <p:nvPr/>
        </p:nvSpPr>
        <p:spPr>
          <a:xfrm>
            <a:off x="18505200" y="10199400"/>
            <a:ext cx="46941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CEM is responsible for business satisfaction. They are ultimately responsible for business:business success.</a:t>
            </a:r>
            <a:endParaRPr b="0" i="0" sz="2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34"/>
          <p:cNvSpPr txBox="1"/>
          <p:nvPr/>
        </p:nvSpPr>
        <p:spPr>
          <a:xfrm>
            <a:off x="12947275" y="10199400"/>
            <a:ext cx="46941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Product Architect helps ensure we make the best technical decisions for the short and long term.</a:t>
            </a:r>
            <a:endParaRPr b="0" i="0" sz="2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4"/>
          <p:cNvSpPr txBox="1"/>
          <p:nvPr/>
        </p:nvSpPr>
        <p:spPr>
          <a:xfrm>
            <a:off x="7051800" y="10199400"/>
            <a:ext cx="46941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UX Designer leads user research sessions. They are the ones in charge of user research, design, and prototyping. </a:t>
            </a:r>
            <a:endParaRPr b="0" i="0" sz="2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34"/>
          <p:cNvSpPr txBox="1"/>
          <p:nvPr/>
        </p:nvSpPr>
        <p:spPr>
          <a:xfrm>
            <a:off x="1325150" y="10075825"/>
            <a:ext cx="46941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PM makes sure we are building the right thing. They are ultimately responsible for engagement success. </a:t>
            </a:r>
            <a:endParaRPr b="0" i="0" sz="2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4"/>
          <p:cNvSpPr txBox="1"/>
          <p:nvPr/>
        </p:nvSpPr>
        <p:spPr>
          <a:xfrm>
            <a:off x="1325100" y="86897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Manager</a:t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71" name="Google Shape;471;p34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34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3" name="Google Shape;473;p34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34"/>
          <p:cNvSpPr/>
          <p:nvPr/>
        </p:nvSpPr>
        <p:spPr>
          <a:xfrm>
            <a:off x="1700175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4263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2398725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7375246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925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4"/>
          <p:cNvSpPr txBox="1"/>
          <p:nvPr/>
        </p:nvSpPr>
        <p:spPr>
          <a:xfrm>
            <a:off x="8150388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34"/>
          <p:cNvSpPr/>
          <p:nvPr/>
        </p:nvSpPr>
        <p:spPr>
          <a:xfrm>
            <a:off x="13050317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92700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4"/>
          <p:cNvSpPr txBox="1"/>
          <p:nvPr/>
        </p:nvSpPr>
        <p:spPr>
          <a:xfrm>
            <a:off x="13787163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18725388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729475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19423938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34"/>
          <p:cNvSpPr txBox="1"/>
          <p:nvPr/>
        </p:nvSpPr>
        <p:spPr>
          <a:xfrm>
            <a:off x="1015700" y="1035320"/>
            <a:ext cx="19568099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PROPOSED TEAM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87" name="Google Shape;487;p34"/>
          <p:cNvPicPr preferRelativeResize="0"/>
          <p:nvPr/>
        </p:nvPicPr>
        <p:blipFill rotWithShape="1">
          <a:blip r:embed="rId3">
            <a:alphaModFix/>
          </a:blip>
          <a:srcRect b="-6" l="0" r="0" t="26146"/>
          <a:stretch/>
        </p:blipFill>
        <p:spPr>
          <a:xfrm>
            <a:off x="1700175" y="4060487"/>
            <a:ext cx="3894003" cy="43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 rotWithShape="1">
          <a:blip r:embed="rId4">
            <a:alphaModFix/>
          </a:blip>
          <a:srcRect b="1299" l="0" r="0" t="24839"/>
          <a:stretch/>
        </p:blipFill>
        <p:spPr>
          <a:xfrm>
            <a:off x="7394400" y="4060487"/>
            <a:ext cx="3894003" cy="43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 rotWithShape="1">
          <a:blip r:embed="rId5">
            <a:alphaModFix/>
          </a:blip>
          <a:srcRect b="13419" l="8711" r="2390" t="20919"/>
          <a:stretch/>
        </p:blipFill>
        <p:spPr>
          <a:xfrm>
            <a:off x="13059900" y="4060487"/>
            <a:ext cx="3894000" cy="431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 rotWithShape="1">
          <a:blip r:embed="rId6">
            <a:alphaModFix/>
          </a:blip>
          <a:srcRect b="12848" l="0" r="10513" t="21056"/>
          <a:stretch/>
        </p:blipFill>
        <p:spPr>
          <a:xfrm>
            <a:off x="18725400" y="4060487"/>
            <a:ext cx="3894003" cy="4314138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4"/>
          <p:cNvSpPr txBox="1"/>
          <p:nvPr/>
        </p:nvSpPr>
        <p:spPr>
          <a:xfrm>
            <a:off x="7051800" y="86897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Experience Designer</a:t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2" name="Google Shape;492;p34"/>
          <p:cNvSpPr txBox="1"/>
          <p:nvPr/>
        </p:nvSpPr>
        <p:spPr>
          <a:xfrm>
            <a:off x="12778500" y="86897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Architect</a:t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3" name="Google Shape;493;p34"/>
          <p:cNvSpPr txBox="1"/>
          <p:nvPr/>
        </p:nvSpPr>
        <p:spPr>
          <a:xfrm>
            <a:off x="18505200" y="86897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 Engagement Manager</a:t>
            </a:r>
            <a:endParaRPr b="1" i="0" sz="3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25. Proposed Team - Editable 1">
  <p:cSld name="CUSTOM_12_2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35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35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7" name="Google Shape;497;p35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35"/>
          <p:cNvSpPr txBox="1"/>
          <p:nvPr>
            <p:ph type="title"/>
          </p:nvPr>
        </p:nvSpPr>
        <p:spPr>
          <a:xfrm>
            <a:off x="1300113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9" name="Google Shape;499;p35"/>
          <p:cNvSpPr txBox="1"/>
          <p:nvPr>
            <p:ph idx="2" type="title"/>
          </p:nvPr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0" name="Google Shape;500;p35"/>
          <p:cNvSpPr/>
          <p:nvPr/>
        </p:nvSpPr>
        <p:spPr>
          <a:xfrm>
            <a:off x="1700175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5"/>
          <p:cNvSpPr txBox="1"/>
          <p:nvPr>
            <p:ph idx="3" type="title"/>
          </p:nvPr>
        </p:nvSpPr>
        <p:spPr>
          <a:xfrm>
            <a:off x="6994338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502" name="Google Shape;50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4263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5"/>
          <p:cNvSpPr txBox="1"/>
          <p:nvPr/>
        </p:nvSpPr>
        <p:spPr>
          <a:xfrm>
            <a:off x="2398725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35"/>
          <p:cNvSpPr txBox="1"/>
          <p:nvPr>
            <p:ph idx="4" type="title"/>
          </p:nvPr>
        </p:nvSpPr>
        <p:spPr>
          <a:xfrm>
            <a:off x="12688563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05" name="Google Shape;505;p35"/>
          <p:cNvSpPr txBox="1"/>
          <p:nvPr>
            <p:ph idx="5" type="title"/>
          </p:nvPr>
        </p:nvSpPr>
        <p:spPr>
          <a:xfrm>
            <a:off x="18382788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06" name="Google Shape;506;p35"/>
          <p:cNvSpPr/>
          <p:nvPr/>
        </p:nvSpPr>
        <p:spPr>
          <a:xfrm>
            <a:off x="7375246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925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5"/>
          <p:cNvSpPr txBox="1"/>
          <p:nvPr/>
        </p:nvSpPr>
        <p:spPr>
          <a:xfrm>
            <a:off x="8150388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35"/>
          <p:cNvSpPr/>
          <p:nvPr/>
        </p:nvSpPr>
        <p:spPr>
          <a:xfrm>
            <a:off x="13050317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92700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5"/>
          <p:cNvSpPr txBox="1"/>
          <p:nvPr/>
        </p:nvSpPr>
        <p:spPr>
          <a:xfrm>
            <a:off x="13787163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35"/>
          <p:cNvSpPr/>
          <p:nvPr/>
        </p:nvSpPr>
        <p:spPr>
          <a:xfrm>
            <a:off x="18725388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729475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5"/>
          <p:cNvSpPr txBox="1"/>
          <p:nvPr/>
        </p:nvSpPr>
        <p:spPr>
          <a:xfrm>
            <a:off x="19423938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35"/>
          <p:cNvSpPr txBox="1"/>
          <p:nvPr/>
        </p:nvSpPr>
        <p:spPr>
          <a:xfrm>
            <a:off x="1015700" y="1035320"/>
            <a:ext cx="19568099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PROPOSED TEAM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16" name="Google Shape;516;p35"/>
          <p:cNvPicPr preferRelativeResize="0"/>
          <p:nvPr/>
        </p:nvPicPr>
        <p:blipFill rotWithShape="1">
          <a:blip r:embed="rId3">
            <a:alphaModFix/>
          </a:blip>
          <a:srcRect b="-6" l="0" r="0" t="26146"/>
          <a:stretch/>
        </p:blipFill>
        <p:spPr>
          <a:xfrm>
            <a:off x="1700175" y="4060487"/>
            <a:ext cx="3894003" cy="43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5"/>
          <p:cNvPicPr preferRelativeResize="0"/>
          <p:nvPr/>
        </p:nvPicPr>
        <p:blipFill rotWithShape="1">
          <a:blip r:embed="rId4">
            <a:alphaModFix/>
          </a:blip>
          <a:srcRect b="1299" l="0" r="0" t="24839"/>
          <a:stretch/>
        </p:blipFill>
        <p:spPr>
          <a:xfrm>
            <a:off x="7394400" y="4060487"/>
            <a:ext cx="3894003" cy="43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5"/>
          <p:cNvPicPr preferRelativeResize="0"/>
          <p:nvPr/>
        </p:nvPicPr>
        <p:blipFill rotWithShape="1">
          <a:blip r:embed="rId5">
            <a:alphaModFix/>
          </a:blip>
          <a:srcRect b="13419" l="8711" r="2390" t="20919"/>
          <a:stretch/>
        </p:blipFill>
        <p:spPr>
          <a:xfrm>
            <a:off x="13059900" y="4060487"/>
            <a:ext cx="3894000" cy="431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5"/>
          <p:cNvPicPr preferRelativeResize="0"/>
          <p:nvPr/>
        </p:nvPicPr>
        <p:blipFill rotWithShape="1">
          <a:blip r:embed="rId6">
            <a:alphaModFix/>
          </a:blip>
          <a:srcRect b="12848" l="0" r="10513" t="21056"/>
          <a:stretch/>
        </p:blipFill>
        <p:spPr>
          <a:xfrm>
            <a:off x="18725400" y="4060487"/>
            <a:ext cx="3894003" cy="431413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5"/>
          <p:cNvSpPr txBox="1"/>
          <p:nvPr>
            <p:ph idx="1" type="subTitle"/>
          </p:nvPr>
        </p:nvSpPr>
        <p:spPr>
          <a:xfrm>
            <a:off x="1925150" y="10100825"/>
            <a:ext cx="36690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35"/>
          <p:cNvSpPr txBox="1"/>
          <p:nvPr>
            <p:ph idx="6" type="subTitle"/>
          </p:nvPr>
        </p:nvSpPr>
        <p:spPr>
          <a:xfrm>
            <a:off x="7564350" y="10100825"/>
            <a:ext cx="36690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35"/>
          <p:cNvSpPr txBox="1"/>
          <p:nvPr>
            <p:ph idx="7" type="subTitle"/>
          </p:nvPr>
        </p:nvSpPr>
        <p:spPr>
          <a:xfrm>
            <a:off x="13203550" y="10100825"/>
            <a:ext cx="36690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3" name="Google Shape;523;p35"/>
          <p:cNvSpPr txBox="1"/>
          <p:nvPr>
            <p:ph idx="8" type="subTitle"/>
          </p:nvPr>
        </p:nvSpPr>
        <p:spPr>
          <a:xfrm>
            <a:off x="18842750" y="10100825"/>
            <a:ext cx="36690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25. Proposed Team - Editable">
  <p:cSld name="CUSTOM_12_2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5" name="Google Shape;525;p36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36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7" name="Google Shape;527;p36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36"/>
          <p:cNvSpPr txBox="1"/>
          <p:nvPr>
            <p:ph type="title"/>
          </p:nvPr>
        </p:nvSpPr>
        <p:spPr>
          <a:xfrm>
            <a:off x="1300113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9" name="Google Shape;529;p36"/>
          <p:cNvSpPr txBox="1"/>
          <p:nvPr>
            <p:ph idx="2" type="title"/>
          </p:nvPr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0" name="Google Shape;530;p36"/>
          <p:cNvSpPr/>
          <p:nvPr/>
        </p:nvSpPr>
        <p:spPr>
          <a:xfrm>
            <a:off x="1700175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6"/>
          <p:cNvSpPr txBox="1"/>
          <p:nvPr>
            <p:ph idx="3" type="title"/>
          </p:nvPr>
        </p:nvSpPr>
        <p:spPr>
          <a:xfrm>
            <a:off x="6994338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532" name="Google Shape;53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4263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6"/>
          <p:cNvSpPr txBox="1"/>
          <p:nvPr/>
        </p:nvSpPr>
        <p:spPr>
          <a:xfrm>
            <a:off x="2398725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36"/>
          <p:cNvSpPr txBox="1"/>
          <p:nvPr>
            <p:ph idx="4" type="title"/>
          </p:nvPr>
        </p:nvSpPr>
        <p:spPr>
          <a:xfrm>
            <a:off x="12688563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5" name="Google Shape;535;p36"/>
          <p:cNvSpPr txBox="1"/>
          <p:nvPr>
            <p:ph idx="5" type="title"/>
          </p:nvPr>
        </p:nvSpPr>
        <p:spPr>
          <a:xfrm>
            <a:off x="18382788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6" name="Google Shape;536;p36"/>
          <p:cNvSpPr/>
          <p:nvPr/>
        </p:nvSpPr>
        <p:spPr>
          <a:xfrm>
            <a:off x="7375246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925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6"/>
          <p:cNvSpPr txBox="1"/>
          <p:nvPr/>
        </p:nvSpPr>
        <p:spPr>
          <a:xfrm>
            <a:off x="8150388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36"/>
          <p:cNvSpPr/>
          <p:nvPr/>
        </p:nvSpPr>
        <p:spPr>
          <a:xfrm>
            <a:off x="13050317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92700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6"/>
          <p:cNvSpPr txBox="1"/>
          <p:nvPr/>
        </p:nvSpPr>
        <p:spPr>
          <a:xfrm>
            <a:off x="13787163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36"/>
          <p:cNvSpPr/>
          <p:nvPr/>
        </p:nvSpPr>
        <p:spPr>
          <a:xfrm>
            <a:off x="18725388" y="4042400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729475" y="5121438"/>
            <a:ext cx="1885825" cy="1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6"/>
          <p:cNvSpPr txBox="1"/>
          <p:nvPr/>
        </p:nvSpPr>
        <p:spPr>
          <a:xfrm>
            <a:off x="19423938" y="6792755"/>
            <a:ext cx="2496900" cy="6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PLACE THE  IMAGE WITHIN THE GREY AREA</a:t>
            </a:r>
            <a:endParaRPr b="0" i="0" sz="1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36"/>
          <p:cNvSpPr txBox="1"/>
          <p:nvPr/>
        </p:nvSpPr>
        <p:spPr>
          <a:xfrm>
            <a:off x="1015700" y="1035320"/>
            <a:ext cx="19568099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PROPOSED TEAM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5a. Main Section Break - 3PG">
  <p:cSld name="CUSTOM_5">
    <p:bg>
      <p:bgPr>
        <a:solidFill>
          <a:schemeClr val="lt2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7"/>
          <p:cNvSpPr/>
          <p:nvPr/>
        </p:nvSpPr>
        <p:spPr>
          <a:xfrm>
            <a:off x="2164750" y="3963750"/>
            <a:ext cx="20047500" cy="57885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7"/>
          <p:cNvSpPr txBox="1"/>
          <p:nvPr>
            <p:ph type="title"/>
          </p:nvPr>
        </p:nvSpPr>
        <p:spPr>
          <a:xfrm>
            <a:off x="3505900" y="4669650"/>
            <a:ext cx="17365201" cy="43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Image Full Screen - Our Understanding - Editable Text">
  <p:cSld name="CUSTOM_5_2_3_4">
    <p:bg>
      <p:bgPr>
        <a:solidFill>
          <a:schemeClr val="lt2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38"/>
          <p:cNvPicPr preferRelativeResize="0"/>
          <p:nvPr/>
        </p:nvPicPr>
        <p:blipFill rotWithShape="1">
          <a:blip r:embed="rId2">
            <a:alphaModFix/>
          </a:blip>
          <a:srcRect b="316" l="0" r="0" t="327"/>
          <a:stretch/>
        </p:blipFill>
        <p:spPr>
          <a:xfrm>
            <a:off x="-76823" y="-2543203"/>
            <a:ext cx="24453815" cy="16259197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51" name="Google Shape;551;p38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Image Full Screen - Proposed Solution - Editable Text">
  <p:cSld name="CUSTOM_5_2_3_4_1">
    <p:bg>
      <p:bgPr>
        <a:solidFill>
          <a:schemeClr val="lt2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39"/>
          <p:cNvPicPr preferRelativeResize="0"/>
          <p:nvPr/>
        </p:nvPicPr>
        <p:blipFill rotWithShape="1">
          <a:blip r:embed="rId2">
            <a:alphaModFix/>
          </a:blip>
          <a:srcRect b="9148" l="0" r="0" t="-6377"/>
          <a:stretch/>
        </p:blipFill>
        <p:spPr>
          <a:xfrm>
            <a:off x="-76823" y="-2543203"/>
            <a:ext cx="24453812" cy="1625919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9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Image Full Screen - Why 3Pillar? - Editable">
  <p:cSld name="CUSTOM_5_2_3_4_3">
    <p:bg>
      <p:bgPr>
        <a:solidFill>
          <a:schemeClr val="lt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0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25" cy="1625920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0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4. Our Understanding Static Image">
  <p:cSld name="CUSTOM_6_1_1_2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/>
        </p:nvSpPr>
        <p:spPr>
          <a:xfrm>
            <a:off x="10618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UNDERSTANDING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" name="Google Shape;32;p5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5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4" name="Google Shape;34;p5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35" name="Google Shape;35;p5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36;p5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37" name="Google Shape;37;p5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38" name="Google Shape;38;p5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 b="0" l="37014" r="17701" t="0"/>
          <a:stretch/>
        </p:blipFill>
        <p:spPr>
          <a:xfrm>
            <a:off x="15035773" y="0"/>
            <a:ext cx="93414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Image Full Screen. Team and Investment - Editable">
  <p:cSld name="CUSTOM_5_2_3_4_4">
    <p:bg>
      <p:bgPr>
        <a:solidFill>
          <a:schemeClr val="lt2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1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19" cy="162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1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4. Main Section - Title">
  <p:cSld name="CUSTOM_4">
    <p:bg>
      <p:bgPr>
        <a:solidFill>
          <a:schemeClr val="accent2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2"/>
          <p:cNvSpPr txBox="1"/>
          <p:nvPr>
            <p:ph type="title"/>
          </p:nvPr>
        </p:nvSpPr>
        <p:spPr>
          <a:xfrm>
            <a:off x="2164750" y="6063150"/>
            <a:ext cx="20047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  <a:defRPr b="1" i="0" sz="15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  <a:defRPr b="1" i="0" sz="15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  <a:defRPr b="1" i="0" sz="15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  <a:defRPr b="1" i="0" sz="15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  <a:defRPr b="1" i="0" sz="15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  <a:defRPr b="1" i="0" sz="15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  <a:defRPr b="1" i="0" sz="15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  <a:defRPr b="1" i="0" sz="15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  <a:defRPr b="1" i="0" sz="15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6c. Single Quote - Up to Four Rows">
  <p:cSld name="CUSTOM_8_1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/>
          <p:nvPr>
            <p:ph type="title"/>
          </p:nvPr>
        </p:nvSpPr>
        <p:spPr>
          <a:xfrm>
            <a:off x="3505900" y="3666365"/>
            <a:ext cx="17365201" cy="45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65" name="Google Shape;565;p43"/>
          <p:cNvSpPr txBox="1"/>
          <p:nvPr>
            <p:ph idx="1" type="subTitle"/>
          </p:nvPr>
        </p:nvSpPr>
        <p:spPr>
          <a:xfrm>
            <a:off x="9447250" y="9028735"/>
            <a:ext cx="54825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2a. Title + Rectangular Images + Text">
  <p:cSld name="CUSTOM_6_1_1_1_1_1_1_3_1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4"/>
          <p:cNvSpPr/>
          <p:nvPr/>
        </p:nvSpPr>
        <p:spPr>
          <a:xfrm>
            <a:off x="2873175" y="4074575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8" name="Google Shape;568;p44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44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0" name="Google Shape;570;p44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44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2" name="Google Shape;572;p44"/>
          <p:cNvSpPr txBox="1"/>
          <p:nvPr>
            <p:ph idx="2" type="title"/>
          </p:nvPr>
        </p:nvSpPr>
        <p:spPr>
          <a:xfrm>
            <a:off x="2078925" y="8765973"/>
            <a:ext cx="54825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3" name="Google Shape;573;p44"/>
          <p:cNvSpPr txBox="1"/>
          <p:nvPr>
            <p:ph idx="1" type="subTitle"/>
          </p:nvPr>
        </p:nvSpPr>
        <p:spPr>
          <a:xfrm>
            <a:off x="2078925" y="9597570"/>
            <a:ext cx="5482500" cy="150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4" name="Google Shape;574;p44"/>
          <p:cNvSpPr txBox="1"/>
          <p:nvPr>
            <p:ph idx="3" type="title"/>
          </p:nvPr>
        </p:nvSpPr>
        <p:spPr>
          <a:xfrm>
            <a:off x="9447250" y="8765973"/>
            <a:ext cx="54825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5" name="Google Shape;575;p44"/>
          <p:cNvSpPr txBox="1"/>
          <p:nvPr>
            <p:ph idx="4" type="subTitle"/>
          </p:nvPr>
        </p:nvSpPr>
        <p:spPr>
          <a:xfrm>
            <a:off x="9447250" y="9597570"/>
            <a:ext cx="5482500" cy="150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6" name="Google Shape;576;p44"/>
          <p:cNvSpPr txBox="1"/>
          <p:nvPr>
            <p:ph idx="5" type="title"/>
          </p:nvPr>
        </p:nvSpPr>
        <p:spPr>
          <a:xfrm>
            <a:off x="16815575" y="8765973"/>
            <a:ext cx="54825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7" name="Google Shape;577;p44"/>
          <p:cNvSpPr txBox="1"/>
          <p:nvPr>
            <p:ph idx="6" type="subTitle"/>
          </p:nvPr>
        </p:nvSpPr>
        <p:spPr>
          <a:xfrm>
            <a:off x="16815575" y="9597570"/>
            <a:ext cx="5482500" cy="150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8" name="Google Shape;578;p44"/>
          <p:cNvSpPr txBox="1"/>
          <p:nvPr>
            <p:ph idx="7" type="title"/>
          </p:nvPr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79" name="Google Shape;579;p44"/>
          <p:cNvGrpSpPr/>
          <p:nvPr/>
        </p:nvGrpSpPr>
        <p:grpSpPr>
          <a:xfrm>
            <a:off x="3571725" y="4074575"/>
            <a:ext cx="2496900" cy="2348117"/>
            <a:chOff x="3571725" y="5121438"/>
            <a:chExt cx="2496900" cy="2348117"/>
          </a:xfrm>
        </p:grpSpPr>
        <p:pic>
          <p:nvPicPr>
            <p:cNvPr id="580" name="Google Shape;580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44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82" name="Google Shape;582;p44"/>
          <p:cNvSpPr/>
          <p:nvPr/>
        </p:nvSpPr>
        <p:spPr>
          <a:xfrm>
            <a:off x="10241500" y="4074575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3" name="Google Shape;583;p44"/>
          <p:cNvGrpSpPr/>
          <p:nvPr/>
        </p:nvGrpSpPr>
        <p:grpSpPr>
          <a:xfrm>
            <a:off x="10940050" y="4074575"/>
            <a:ext cx="2496900" cy="2348117"/>
            <a:chOff x="3571725" y="5121438"/>
            <a:chExt cx="2496900" cy="2348117"/>
          </a:xfrm>
        </p:grpSpPr>
        <p:pic>
          <p:nvPicPr>
            <p:cNvPr id="584" name="Google Shape;584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44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86" name="Google Shape;586;p44"/>
          <p:cNvSpPr/>
          <p:nvPr/>
        </p:nvSpPr>
        <p:spPr>
          <a:xfrm>
            <a:off x="17609825" y="4074575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44"/>
          <p:cNvGrpSpPr/>
          <p:nvPr/>
        </p:nvGrpSpPr>
        <p:grpSpPr>
          <a:xfrm>
            <a:off x="18308375" y="4074575"/>
            <a:ext cx="2496900" cy="2348117"/>
            <a:chOff x="3571725" y="5121438"/>
            <a:chExt cx="2496900" cy="2348117"/>
          </a:xfrm>
        </p:grpSpPr>
        <p:pic>
          <p:nvPicPr>
            <p:cNvPr id="588" name="Google Shape;588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44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6a. Empty - White">
  <p:cSld name="CUSTOM_6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45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45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3" name="Google Shape;593;p45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6a. Single Quote - Up to Two Rows">
  <p:cSld name="CUSTOM_8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6"/>
          <p:cNvSpPr txBox="1"/>
          <p:nvPr>
            <p:ph type="title"/>
          </p:nvPr>
        </p:nvSpPr>
        <p:spPr>
          <a:xfrm>
            <a:off x="3505900" y="4762832"/>
            <a:ext cx="17365201" cy="25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96" name="Google Shape;596;p46"/>
          <p:cNvSpPr txBox="1"/>
          <p:nvPr>
            <p:ph idx="1" type="subTitle"/>
          </p:nvPr>
        </p:nvSpPr>
        <p:spPr>
          <a:xfrm>
            <a:off x="9447250" y="7932268"/>
            <a:ext cx="54825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6b. Empty - Color">
  <p:cSld name="CUSTOM_6_2">
    <p:bg>
      <p:bgPr>
        <a:solidFill>
          <a:schemeClr val="lt2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47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47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0" name="Google Shape;600;p47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47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9a. Title + Subtitle + Text - Two Columns">
  <p:cSld name="CUSTOM_6_1_1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3" name="Google Shape;603;p48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" name="Google Shape;604;p48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5" name="Google Shape;605;p48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48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07" name="Google Shape;607;p48"/>
          <p:cNvSpPr txBox="1"/>
          <p:nvPr>
            <p:ph idx="2" type="title"/>
          </p:nvPr>
        </p:nvSpPr>
        <p:spPr>
          <a:xfrm>
            <a:off x="1040925" y="4237795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8" name="Google Shape;608;p48"/>
          <p:cNvSpPr txBox="1"/>
          <p:nvPr>
            <p:ph idx="3" type="title"/>
          </p:nvPr>
        </p:nvSpPr>
        <p:spPr>
          <a:xfrm>
            <a:off x="1040925" y="2897750"/>
            <a:ext cx="2119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09" name="Google Shape;609;p48"/>
          <p:cNvSpPr txBox="1"/>
          <p:nvPr>
            <p:ph idx="1" type="body"/>
          </p:nvPr>
        </p:nvSpPr>
        <p:spPr>
          <a:xfrm>
            <a:off x="12882225" y="5218295"/>
            <a:ext cx="9521400" cy="5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0" name="Google Shape;610;p48"/>
          <p:cNvSpPr txBox="1"/>
          <p:nvPr>
            <p:ph idx="4" type="body"/>
          </p:nvPr>
        </p:nvSpPr>
        <p:spPr>
          <a:xfrm>
            <a:off x="1040925" y="5218295"/>
            <a:ext cx="9521400" cy="5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7c. Text - One Column">
  <p:cSld name="CUSTOM_6_1_2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2" name="Google Shape;612;p49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3" name="Google Shape;613;p49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4" name="Google Shape;614;p49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49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16" name="Google Shape;616;p49"/>
          <p:cNvSpPr txBox="1"/>
          <p:nvPr>
            <p:ph idx="1" type="body"/>
          </p:nvPr>
        </p:nvSpPr>
        <p:spPr>
          <a:xfrm>
            <a:off x="1040925" y="2897750"/>
            <a:ext cx="21194700" cy="7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 - 3Pillar Areas of Expertise">
  <p:cSld name="CUSTOM_6_3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0"/>
          <p:cNvSpPr txBox="1"/>
          <p:nvPr/>
        </p:nvSpPr>
        <p:spPr>
          <a:xfrm>
            <a:off x="1040925" y="1035320"/>
            <a:ext cx="20355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AREAS OF EXPERTISE</a:t>
            </a:r>
            <a:endParaRPr b="1" i="0" sz="67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19" name="Google Shape;619;p50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50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1" name="Google Shape;621;p50"/>
          <p:cNvSpPr txBox="1"/>
          <p:nvPr/>
        </p:nvSpPr>
        <p:spPr>
          <a:xfrm>
            <a:off x="1909713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IoT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2" name="Google Shape;622;p50"/>
          <p:cNvSpPr txBox="1"/>
          <p:nvPr/>
        </p:nvSpPr>
        <p:spPr>
          <a:xfrm>
            <a:off x="0" y="6876725"/>
            <a:ext cx="24377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rgbClr val="00A9E0"/>
                </a:solidFill>
                <a:latin typeface="Roboto"/>
                <a:ea typeface="Roboto"/>
                <a:cs typeface="Roboto"/>
                <a:sym typeface="Roboto"/>
              </a:rPr>
              <a:t>We help companies compete - and win - in the digital economy. </a:t>
            </a:r>
            <a:endParaRPr b="1" i="0" sz="3700" u="none" cap="none" strike="noStrike">
              <a:solidFill>
                <a:srgbClr val="00A9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50"/>
          <p:cNvSpPr txBox="1"/>
          <p:nvPr/>
        </p:nvSpPr>
        <p:spPr>
          <a:xfrm>
            <a:off x="7070538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4" name="Google Shape;624;p50"/>
          <p:cNvSpPr txBox="1"/>
          <p:nvPr/>
        </p:nvSpPr>
        <p:spPr>
          <a:xfrm>
            <a:off x="12383763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.NET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5" name="Google Shape;625;p50"/>
          <p:cNvSpPr txBox="1"/>
          <p:nvPr/>
        </p:nvSpPr>
        <p:spPr>
          <a:xfrm>
            <a:off x="17660952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Angular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6" name="Google Shape;626;p50"/>
          <p:cNvSpPr txBox="1"/>
          <p:nvPr/>
        </p:nvSpPr>
        <p:spPr>
          <a:xfrm>
            <a:off x="4396663" y="56830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7" name="Google Shape;627;p50"/>
          <p:cNvSpPr txBox="1"/>
          <p:nvPr/>
        </p:nvSpPr>
        <p:spPr>
          <a:xfrm>
            <a:off x="9862288" y="56830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	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8" name="Google Shape;628;p50"/>
          <p:cNvSpPr txBox="1"/>
          <p:nvPr/>
        </p:nvSpPr>
        <p:spPr>
          <a:xfrm>
            <a:off x="14870727" y="5683075"/>
            <a:ext cx="51096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Cloud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9" name="Google Shape;629;p50"/>
          <p:cNvSpPr/>
          <p:nvPr/>
        </p:nvSpPr>
        <p:spPr>
          <a:xfrm>
            <a:off x="2604075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0"/>
          <p:cNvSpPr/>
          <p:nvPr/>
        </p:nvSpPr>
        <p:spPr>
          <a:xfrm>
            <a:off x="7855758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0"/>
          <p:cNvSpPr/>
          <p:nvPr/>
        </p:nvSpPr>
        <p:spPr>
          <a:xfrm>
            <a:off x="13107442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0"/>
          <p:cNvSpPr/>
          <p:nvPr/>
        </p:nvSpPr>
        <p:spPr>
          <a:xfrm>
            <a:off x="18359125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14914" y="8323725"/>
            <a:ext cx="2382150" cy="2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2125" y="8502250"/>
            <a:ext cx="1975025" cy="1975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_light_blue.jpg" id="635" name="Google Shape;635;p50"/>
          <p:cNvPicPr preferRelativeResize="0"/>
          <p:nvPr/>
        </p:nvPicPr>
        <p:blipFill rotWithShape="1">
          <a:blip r:embed="rId4">
            <a:alphaModFix/>
          </a:blip>
          <a:srcRect b="0" l="6186" r="6186" t="0"/>
          <a:stretch/>
        </p:blipFill>
        <p:spPr>
          <a:xfrm>
            <a:off x="8531888" y="8548949"/>
            <a:ext cx="1931700" cy="19317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ight_blue_cogs.png" id="636" name="Google Shape;63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18327" y="8567350"/>
            <a:ext cx="1931700" cy="19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0"/>
          <p:cNvSpPr/>
          <p:nvPr/>
        </p:nvSpPr>
        <p:spPr>
          <a:xfrm>
            <a:off x="5140225" y="242287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0"/>
          <p:cNvSpPr/>
          <p:nvPr/>
        </p:nvSpPr>
        <p:spPr>
          <a:xfrm>
            <a:off x="10493363" y="242287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0"/>
          <p:cNvSpPr/>
          <p:nvPr/>
        </p:nvSpPr>
        <p:spPr>
          <a:xfrm>
            <a:off x="15846500" y="242287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50"/>
          <p:cNvPicPr preferRelativeResize="0"/>
          <p:nvPr/>
        </p:nvPicPr>
        <p:blipFill rotWithShape="1">
          <a:blip r:embed="rId6">
            <a:alphaModFix/>
          </a:blip>
          <a:srcRect b="0" l="9" r="8" t="0"/>
          <a:stretch/>
        </p:blipFill>
        <p:spPr>
          <a:xfrm>
            <a:off x="16638675" y="3268468"/>
            <a:ext cx="1664100" cy="16644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49050" y="3199575"/>
            <a:ext cx="1768200" cy="17682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2" name="Google Shape;642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4799" y="3036076"/>
            <a:ext cx="1931700" cy="19317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Image - Full Screen - Blank for Custom Image">
  <p:cSld name="CUSTOM_5_2_3_3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 - 3Pillar Areas of Expertise 1">
  <p:cSld name="CUSTOM_6_3_1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1040925" y="1035320"/>
            <a:ext cx="20355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AREAS OF EXPERTISE</a:t>
            </a:r>
            <a:endParaRPr b="1" i="0" sz="67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45" name="Google Shape;645;p51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51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7" name="Google Shape;647;p51"/>
          <p:cNvSpPr txBox="1"/>
          <p:nvPr/>
        </p:nvSpPr>
        <p:spPr>
          <a:xfrm>
            <a:off x="1909713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IoT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8" name="Google Shape;648;p51"/>
          <p:cNvSpPr txBox="1"/>
          <p:nvPr/>
        </p:nvSpPr>
        <p:spPr>
          <a:xfrm>
            <a:off x="0" y="6876725"/>
            <a:ext cx="24377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rgbClr val="00A9E0"/>
                </a:solidFill>
                <a:latin typeface="Roboto"/>
                <a:ea typeface="Roboto"/>
                <a:cs typeface="Roboto"/>
                <a:sym typeface="Roboto"/>
              </a:rPr>
              <a:t>We help companies compete - and win - in the digital economy. </a:t>
            </a:r>
            <a:endParaRPr b="1" i="0" sz="3700" u="none" cap="none" strike="noStrike">
              <a:solidFill>
                <a:srgbClr val="00A9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51"/>
          <p:cNvSpPr txBox="1"/>
          <p:nvPr/>
        </p:nvSpPr>
        <p:spPr>
          <a:xfrm>
            <a:off x="7070538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0" name="Google Shape;650;p51"/>
          <p:cNvSpPr txBox="1"/>
          <p:nvPr/>
        </p:nvSpPr>
        <p:spPr>
          <a:xfrm>
            <a:off x="12383763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1" name="Google Shape;651;p51"/>
          <p:cNvSpPr txBox="1"/>
          <p:nvPr/>
        </p:nvSpPr>
        <p:spPr>
          <a:xfrm>
            <a:off x="17660952" y="114329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2" name="Google Shape;652;p51"/>
          <p:cNvSpPr txBox="1"/>
          <p:nvPr/>
        </p:nvSpPr>
        <p:spPr>
          <a:xfrm>
            <a:off x="4396663" y="56830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3" name="Google Shape;653;p51"/>
          <p:cNvSpPr txBox="1"/>
          <p:nvPr/>
        </p:nvSpPr>
        <p:spPr>
          <a:xfrm>
            <a:off x="9862288" y="5683075"/>
            <a:ext cx="46941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	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4" name="Google Shape;654;p51"/>
          <p:cNvSpPr txBox="1"/>
          <p:nvPr/>
        </p:nvSpPr>
        <p:spPr>
          <a:xfrm>
            <a:off x="14870727" y="5683075"/>
            <a:ext cx="5109600" cy="74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Cloud</a:t>
            </a:r>
            <a:endParaRPr b="1" i="0" sz="28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51"/>
          <p:cNvSpPr/>
          <p:nvPr/>
        </p:nvSpPr>
        <p:spPr>
          <a:xfrm>
            <a:off x="2604075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51"/>
          <p:cNvSpPr/>
          <p:nvPr/>
        </p:nvSpPr>
        <p:spPr>
          <a:xfrm>
            <a:off x="7855758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1"/>
          <p:cNvSpPr/>
          <p:nvPr/>
        </p:nvSpPr>
        <p:spPr>
          <a:xfrm>
            <a:off x="13107442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1"/>
          <p:cNvSpPr/>
          <p:nvPr/>
        </p:nvSpPr>
        <p:spPr>
          <a:xfrm>
            <a:off x="18359125" y="797822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2125" y="8502250"/>
            <a:ext cx="1975025" cy="197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1"/>
          <p:cNvSpPr/>
          <p:nvPr/>
        </p:nvSpPr>
        <p:spPr>
          <a:xfrm>
            <a:off x="5140225" y="242287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51"/>
          <p:cNvSpPr/>
          <p:nvPr/>
        </p:nvSpPr>
        <p:spPr>
          <a:xfrm>
            <a:off x="10493363" y="242287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1"/>
          <p:cNvSpPr/>
          <p:nvPr/>
        </p:nvSpPr>
        <p:spPr>
          <a:xfrm>
            <a:off x="15846500" y="2422875"/>
            <a:ext cx="3153000" cy="3153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818A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51"/>
          <p:cNvPicPr preferRelativeResize="0"/>
          <p:nvPr/>
        </p:nvPicPr>
        <p:blipFill rotWithShape="1">
          <a:blip r:embed="rId3">
            <a:alphaModFix/>
          </a:blip>
          <a:srcRect b="0" l="9" r="8" t="0"/>
          <a:stretch/>
        </p:blipFill>
        <p:spPr>
          <a:xfrm>
            <a:off x="16638675" y="3268468"/>
            <a:ext cx="1664100" cy="16644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4" name="Google Shape;66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9050" y="3199575"/>
            <a:ext cx="1768200" cy="17682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5" name="Google Shape;66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4799" y="3036076"/>
            <a:ext cx="1931700" cy="19317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6" name="Google Shape;66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1749" y="8589026"/>
            <a:ext cx="1931700" cy="19317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7" name="Google Shape;66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64973" y="8523913"/>
            <a:ext cx="1931700" cy="19317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8" name="Google Shape;66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8198" y="8589026"/>
            <a:ext cx="1931700" cy="1931700"/>
          </a:xfrm>
          <a:prstGeom prst="rect">
            <a:avLst/>
          </a:prstGeom>
          <a:noFill/>
          <a:ln cap="flat" cmpd="sng" w="1905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. How We Work - PDaaS">
  <p:cSld name="CUSTOM_6_1_1_1_1_1_1_1_1_1_2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2"/>
          <p:cNvSpPr/>
          <p:nvPr/>
        </p:nvSpPr>
        <p:spPr>
          <a:xfrm>
            <a:off x="19216025" y="423122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52"/>
          <p:cNvSpPr txBox="1"/>
          <p:nvPr/>
        </p:nvSpPr>
        <p:spPr>
          <a:xfrm>
            <a:off x="12465741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Co-Managed Team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2" name="Google Shape;672;p52"/>
          <p:cNvSpPr txBox="1"/>
          <p:nvPr/>
        </p:nvSpPr>
        <p:spPr>
          <a:xfrm>
            <a:off x="6624605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Managed Team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3" name="Google Shape;673;p52"/>
          <p:cNvSpPr txBox="1"/>
          <p:nvPr/>
        </p:nvSpPr>
        <p:spPr>
          <a:xfrm>
            <a:off x="783470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All-Inclusive Team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4" name="Google Shape;674;p52"/>
          <p:cNvSpPr txBox="1"/>
          <p:nvPr/>
        </p:nvSpPr>
        <p:spPr>
          <a:xfrm>
            <a:off x="1015700" y="1035325"/>
            <a:ext cx="18255301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WE WORK - PRODUCT DEVELOPMENT AS A SERVICE</a:t>
            </a:r>
            <a:endParaRPr b="1" i="0" sz="50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75" name="Google Shape;675;p52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" name="Google Shape;676;p52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7" name="Google Shape;677;p52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52"/>
          <p:cNvSpPr txBox="1"/>
          <p:nvPr/>
        </p:nvSpPr>
        <p:spPr>
          <a:xfrm>
            <a:off x="3516325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t/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52"/>
          <p:cNvSpPr txBox="1"/>
          <p:nvPr/>
        </p:nvSpPr>
        <p:spPr>
          <a:xfrm>
            <a:off x="9817850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t/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2"/>
          <p:cNvSpPr txBox="1"/>
          <p:nvPr/>
        </p:nvSpPr>
        <p:spPr>
          <a:xfrm>
            <a:off x="783470" y="92453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One or more managed teams bundled with all inclusive access to senior product and technology consultants on an on-demand, ad hoc basis to solve the most difficult product challenges. 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52"/>
          <p:cNvSpPr txBox="1"/>
          <p:nvPr/>
        </p:nvSpPr>
        <p:spPr>
          <a:xfrm>
            <a:off x="6624605" y="92453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A self-managed and continually optimized product team that is proactively integrated into your business and aligned to your ever-changing business priorities.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52"/>
          <p:cNvSpPr txBox="1"/>
          <p:nvPr/>
        </p:nvSpPr>
        <p:spPr>
          <a:xfrm>
            <a:off x="12465740" y="9245334"/>
            <a:ext cx="5482500" cy="27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52"/>
          <p:cNvSpPr/>
          <p:nvPr/>
        </p:nvSpPr>
        <p:spPr>
          <a:xfrm>
            <a:off x="7532958" y="402192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2"/>
          <p:cNvSpPr/>
          <p:nvPr/>
        </p:nvSpPr>
        <p:spPr>
          <a:xfrm>
            <a:off x="1691425" y="408217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2"/>
          <p:cNvSpPr/>
          <p:nvPr/>
        </p:nvSpPr>
        <p:spPr>
          <a:xfrm>
            <a:off x="13374492" y="408217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02125" y="4743025"/>
            <a:ext cx="2342500" cy="23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1962" y="4995799"/>
            <a:ext cx="2285888" cy="228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1775" y="4771325"/>
            <a:ext cx="2285900" cy="22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2"/>
          <p:cNvSpPr txBox="1"/>
          <p:nvPr/>
        </p:nvSpPr>
        <p:spPr>
          <a:xfrm>
            <a:off x="18306902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 Team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0" name="Google Shape;690;p52"/>
          <p:cNvSpPr txBox="1"/>
          <p:nvPr/>
        </p:nvSpPr>
        <p:spPr>
          <a:xfrm>
            <a:off x="18306875" y="9169934"/>
            <a:ext cx="5482500" cy="27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A customized, globally distributed product development team, purposefully built to fit your unique needs and requirements. 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1" name="Google Shape;69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09148" y="4849023"/>
            <a:ext cx="2428600" cy="24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2"/>
          <p:cNvSpPr txBox="1"/>
          <p:nvPr/>
        </p:nvSpPr>
        <p:spPr>
          <a:xfrm>
            <a:off x="12532130" y="916993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 fully dedicated, cross-functional product team that is ready to be integrated into your existing product development capability. 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CS - Equinox Case Study Short Form Slide 1">
  <p:cSld name="CUSTOM_6_1_1_2_1_2_2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3"/>
          <p:cNvSpPr txBox="1"/>
          <p:nvPr/>
        </p:nvSpPr>
        <p:spPr>
          <a:xfrm>
            <a:off x="1030225" y="3858250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6-year partnership with Equinox, which has expanded to include Product Development &amp; QA work at subsidiaries Blink Fitness &amp; Soulcycle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70+ 3Pillar team members work on iOS and Android apps, in-gym experiences, Equinox.com, personal trainer &amp; membership applications, and more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3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Accelerated development, QA expertise, and more for rapidly growing franchise that’s all-in on digital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53"/>
          <p:cNvSpPr txBox="1"/>
          <p:nvPr/>
        </p:nvSpPr>
        <p:spPr>
          <a:xfrm>
            <a:off x="10072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EQUINOX + 3PILLAR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97" name="Google Shape;697;p53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8" name="Google Shape;698;p53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99" name="Google Shape;699;p53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700" name="Google Shape;700;p53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" name="Google Shape;701;p53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702" name="Google Shape;702;p53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703" name="Google Shape;703;p5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704" name="Google Shape;704;p53"/>
          <p:cNvPicPr preferRelativeResize="0"/>
          <p:nvPr/>
        </p:nvPicPr>
        <p:blipFill rotWithShape="1">
          <a:blip r:embed="rId3">
            <a:alphaModFix/>
          </a:blip>
          <a:srcRect b="3814" l="0" r="0" t="3814"/>
          <a:stretch/>
        </p:blipFill>
        <p:spPr>
          <a:xfrm>
            <a:off x="14935275" y="2636126"/>
            <a:ext cx="9440150" cy="77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3"/>
          <p:cNvSpPr txBox="1"/>
          <p:nvPr/>
        </p:nvSpPr>
        <p:spPr>
          <a:xfrm>
            <a:off x="1373525" y="9332825"/>
            <a:ext cx="6306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TECHNOLOGIES</a:t>
            </a:r>
            <a:endParaRPr b="1" i="0" sz="2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6" name="Google Shape;706;p53"/>
          <p:cNvSpPr txBox="1"/>
          <p:nvPr/>
        </p:nvSpPr>
        <p:spPr>
          <a:xfrm>
            <a:off x="1528300" y="10065600"/>
            <a:ext cx="776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iOS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React Native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.NET &amp; .NET Core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53"/>
          <p:cNvSpPr txBox="1"/>
          <p:nvPr/>
        </p:nvSpPr>
        <p:spPr>
          <a:xfrm>
            <a:off x="7426300" y="9332825"/>
            <a:ext cx="6306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DISCIPLINES</a:t>
            </a:r>
            <a:endParaRPr b="1" i="0" sz="2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8" name="Google Shape;708;p53"/>
          <p:cNvSpPr txBox="1"/>
          <p:nvPr/>
        </p:nvSpPr>
        <p:spPr>
          <a:xfrm>
            <a:off x="7426300" y="10017200"/>
            <a:ext cx="776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Product Strategy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Product Management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Product Engineering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DevOps &amp; CloudOps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QA Automation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CS - Equinox Case Study Short Form Slide 2">
  <p:cSld name="CUSTOM_6_1_1_2_1_3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4"/>
          <p:cNvSpPr txBox="1"/>
          <p:nvPr/>
        </p:nvSpPr>
        <p:spPr>
          <a:xfrm>
            <a:off x="1029250" y="3848525"/>
            <a:ext cx="11879100" cy="7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Release management, QA Automation &amp; DevOps practices enable rapid release cycles 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Helped Equinox launch </a:t>
            </a:r>
            <a:r>
              <a:rPr b="0" i="0" lang="en" sz="37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“The Pursuit,”</a:t>
            </a:r>
            <a:r>
              <a:rPr b="0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 interactive in-gym experience with 16 different game modes, which has been a huge hit with members 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Applied machine learning to prospect database to identify prospects likely to become members, leading to XX% increase in new member sign-up 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4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Accelerated development, QA expertise, and more for rapidly growing franchise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54"/>
          <p:cNvSpPr txBox="1"/>
          <p:nvPr/>
        </p:nvSpPr>
        <p:spPr>
          <a:xfrm>
            <a:off x="10072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EQUINOX + 3PILLAR: RESULTS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713" name="Google Shape;713;p54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4" name="Google Shape;714;p54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15" name="Google Shape;715;p54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716" name="Google Shape;716;p54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7" name="Google Shape;717;p54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718" name="Google Shape;718;p54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719" name="Google Shape;719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20" name="Google Shape;720;p54"/>
          <p:cNvSpPr/>
          <p:nvPr/>
        </p:nvSpPr>
        <p:spPr>
          <a:xfrm>
            <a:off x="15027475" y="-20075"/>
            <a:ext cx="93495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4"/>
          <p:cNvSpPr/>
          <p:nvPr/>
        </p:nvSpPr>
        <p:spPr>
          <a:xfrm>
            <a:off x="16548425" y="1035325"/>
            <a:ext cx="3752100" cy="3752100"/>
          </a:xfrm>
          <a:prstGeom prst="flowChartConnector">
            <a:avLst/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4"/>
          <p:cNvSpPr txBox="1"/>
          <p:nvPr/>
        </p:nvSpPr>
        <p:spPr>
          <a:xfrm>
            <a:off x="17098050" y="1292550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14</a:t>
            </a:r>
            <a:endParaRPr b="1" i="0" sz="6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3" name="Google Shape;723;p54"/>
          <p:cNvSpPr txBox="1"/>
          <p:nvPr/>
        </p:nvSpPr>
        <p:spPr>
          <a:xfrm>
            <a:off x="16861350" y="3197550"/>
            <a:ext cx="30897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SPANNING BOTH INTERNAL AND EXTERNAL SYSTEMS</a:t>
            </a:r>
            <a:endParaRPr b="0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4" name="Google Shape;724;p54"/>
          <p:cNvSpPr txBox="1"/>
          <p:nvPr/>
        </p:nvSpPr>
        <p:spPr>
          <a:xfrm>
            <a:off x="17174250" y="2206950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APPLICATIONS</a:t>
            </a:r>
            <a:endParaRPr b="1" i="0" sz="2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725" name="Google Shape;725;p54"/>
          <p:cNvCxnSpPr/>
          <p:nvPr/>
        </p:nvCxnSpPr>
        <p:spPr>
          <a:xfrm flipH="1" rot="10800000">
            <a:off x="17350775" y="2949275"/>
            <a:ext cx="2207100" cy="20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6" name="Google Shape;726;p54"/>
          <p:cNvSpPr/>
          <p:nvPr/>
        </p:nvSpPr>
        <p:spPr>
          <a:xfrm>
            <a:off x="19148550" y="7768500"/>
            <a:ext cx="3752100" cy="3752100"/>
          </a:xfrm>
          <a:prstGeom prst="flowChartConnector">
            <a:avLst/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4"/>
          <p:cNvSpPr txBox="1"/>
          <p:nvPr/>
        </p:nvSpPr>
        <p:spPr>
          <a:xfrm>
            <a:off x="19774375" y="8025725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70+</a:t>
            </a:r>
            <a:endParaRPr b="1" i="0" sz="6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8" name="Google Shape;728;p54"/>
          <p:cNvSpPr txBox="1"/>
          <p:nvPr/>
        </p:nvSpPr>
        <p:spPr>
          <a:xfrm>
            <a:off x="19461475" y="9930725"/>
            <a:ext cx="30897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WORKING ON A WIDE VARIETY OF EQUINOX’S DIGITAL PRODUCTS </a:t>
            </a:r>
            <a:endParaRPr b="0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9" name="Google Shape;729;p54"/>
          <p:cNvSpPr txBox="1"/>
          <p:nvPr/>
        </p:nvSpPr>
        <p:spPr>
          <a:xfrm>
            <a:off x="19344375" y="8940125"/>
            <a:ext cx="32829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 MEMBERS</a:t>
            </a:r>
            <a:endParaRPr b="1" i="0" sz="2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730" name="Google Shape;730;p54"/>
          <p:cNvCxnSpPr/>
          <p:nvPr/>
        </p:nvCxnSpPr>
        <p:spPr>
          <a:xfrm flipH="1" rot="10800000">
            <a:off x="19950900" y="9682450"/>
            <a:ext cx="2207100" cy="20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1" name="Google Shape;731;p54"/>
          <p:cNvCxnSpPr>
            <a:stCxn id="721" idx="4"/>
            <a:endCxn id="726" idx="0"/>
          </p:cNvCxnSpPr>
          <p:nvPr/>
        </p:nvCxnSpPr>
        <p:spPr>
          <a:xfrm flipH="1" rot="-5400000">
            <a:off x="18233975" y="4977925"/>
            <a:ext cx="2981100" cy="2600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CS - GEICO Case Study Short Form Slide 1 ">
  <p:cSld name="CUSTOM_6_1_1_2_1_2_2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5"/>
          <p:cNvSpPr txBox="1"/>
          <p:nvPr/>
        </p:nvSpPr>
        <p:spPr>
          <a:xfrm>
            <a:off x="1030225" y="3858250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6+ year partnership with top auto insurance provider to develop their iPhone, iPad, and Android apps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Provide outsourced innovation capacity that the insurance company relies on when looking to explore new application areas like Alexa skills and augmented reality apps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5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Mobile development, Agile training, and Voice &amp; Augmented Reality POCs for major insurance co.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55"/>
          <p:cNvSpPr txBox="1"/>
          <p:nvPr/>
        </p:nvSpPr>
        <p:spPr>
          <a:xfrm>
            <a:off x="1007275" y="1035325"/>
            <a:ext cx="134052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MAJOR AUTO INSURER + 3PILLAR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736" name="Google Shape;736;p55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7" name="Google Shape;737;p55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38" name="Google Shape;738;p55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739" name="Google Shape;739;p55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0" name="Google Shape;740;p55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741" name="Google Shape;741;p55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742" name="Google Shape;742;p55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43" name="Google Shape;743;p55"/>
          <p:cNvSpPr txBox="1"/>
          <p:nvPr/>
        </p:nvSpPr>
        <p:spPr>
          <a:xfrm>
            <a:off x="1373525" y="9332825"/>
            <a:ext cx="6306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TECHNOLOGIES</a:t>
            </a:r>
            <a:endParaRPr b="1" i="0" sz="2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4" name="Google Shape;744;p55"/>
          <p:cNvSpPr txBox="1"/>
          <p:nvPr/>
        </p:nvSpPr>
        <p:spPr>
          <a:xfrm>
            <a:off x="1467700" y="10017200"/>
            <a:ext cx="776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iOS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Voice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Augmented Reality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55"/>
          <p:cNvSpPr txBox="1"/>
          <p:nvPr/>
        </p:nvSpPr>
        <p:spPr>
          <a:xfrm>
            <a:off x="7426300" y="9332825"/>
            <a:ext cx="6306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DISCIPLINES</a:t>
            </a:r>
            <a:endParaRPr b="1" i="0" sz="2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6" name="Google Shape;746;p55"/>
          <p:cNvSpPr txBox="1"/>
          <p:nvPr/>
        </p:nvSpPr>
        <p:spPr>
          <a:xfrm>
            <a:off x="7426300" y="10017200"/>
            <a:ext cx="776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Product Management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User Experience &amp; Design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Product Engineering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DevOps &amp; CloudOps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QA Automation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7" name="Google Shape;747;p55"/>
          <p:cNvPicPr preferRelativeResize="0"/>
          <p:nvPr/>
        </p:nvPicPr>
        <p:blipFill rotWithShape="1">
          <a:blip r:embed="rId3">
            <a:alphaModFix/>
          </a:blip>
          <a:srcRect b="6929" l="-14861" r="-13589" t="7314"/>
          <a:stretch/>
        </p:blipFill>
        <p:spPr>
          <a:xfrm>
            <a:off x="14554275" y="2636138"/>
            <a:ext cx="10333525" cy="844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CS - GEICO Case Study Short Form Slide 2">
  <p:cSld name="CUSTOM_6_1_1_2_1_3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6"/>
          <p:cNvSpPr txBox="1"/>
          <p:nvPr/>
        </p:nvSpPr>
        <p:spPr>
          <a:xfrm>
            <a:off x="1029250" y="3848525"/>
            <a:ext cx="11879100" cy="7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Award-winning mobile app received top billing in Forrester’s 2017 US Mobile Auto Insurance Benchmark report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 million+ downloads of the Android application, with a 4.7-star rating based on 152K+ reviews on the Google Play Store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4.8-star rating based on 572K+ reviews in the iTunes App Store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6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Mobile development, Agile training, and Voice &amp; Augmented Reality POCs for major insurance co.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56"/>
          <p:cNvSpPr txBox="1"/>
          <p:nvPr/>
        </p:nvSpPr>
        <p:spPr>
          <a:xfrm>
            <a:off x="1007275" y="1035325"/>
            <a:ext cx="137550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 INSURER + 3PILLAR: RESULTS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752" name="Google Shape;752;p56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56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54" name="Google Shape;754;p56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755" name="Google Shape;755;p56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6" name="Google Shape;756;p56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757" name="Google Shape;757;p56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758" name="Google Shape;758;p5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59" name="Google Shape;759;p56"/>
          <p:cNvSpPr/>
          <p:nvPr/>
        </p:nvSpPr>
        <p:spPr>
          <a:xfrm>
            <a:off x="15027475" y="-20075"/>
            <a:ext cx="93495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6"/>
          <p:cNvSpPr/>
          <p:nvPr/>
        </p:nvSpPr>
        <p:spPr>
          <a:xfrm>
            <a:off x="16548425" y="1035325"/>
            <a:ext cx="3752100" cy="3752100"/>
          </a:xfrm>
          <a:prstGeom prst="flowChartConnector">
            <a:avLst/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6"/>
          <p:cNvSpPr txBox="1"/>
          <p:nvPr/>
        </p:nvSpPr>
        <p:spPr>
          <a:xfrm>
            <a:off x="17174250" y="1292550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i="0" sz="6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2" name="Google Shape;762;p56"/>
          <p:cNvSpPr txBox="1"/>
          <p:nvPr/>
        </p:nvSpPr>
        <p:spPr>
          <a:xfrm>
            <a:off x="16861350" y="3197550"/>
            <a:ext cx="30897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DOWNLOADS OF THE INSURANCE CO’S ANDROID APP</a:t>
            </a:r>
            <a:endParaRPr b="0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3" name="Google Shape;763;p56"/>
          <p:cNvSpPr txBox="1"/>
          <p:nvPr/>
        </p:nvSpPr>
        <p:spPr>
          <a:xfrm>
            <a:off x="17174250" y="2206950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MILLION </a:t>
            </a:r>
            <a:endParaRPr b="1" i="0" sz="2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764" name="Google Shape;764;p56"/>
          <p:cNvCxnSpPr/>
          <p:nvPr/>
        </p:nvCxnSpPr>
        <p:spPr>
          <a:xfrm flipH="1" rot="10800000">
            <a:off x="17350775" y="2949275"/>
            <a:ext cx="2207100" cy="20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5" name="Google Shape;765;p56"/>
          <p:cNvSpPr/>
          <p:nvPr/>
        </p:nvSpPr>
        <p:spPr>
          <a:xfrm>
            <a:off x="19148550" y="7768500"/>
            <a:ext cx="3752100" cy="3752100"/>
          </a:xfrm>
          <a:prstGeom prst="flowChartConnector">
            <a:avLst/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6"/>
          <p:cNvSpPr txBox="1"/>
          <p:nvPr/>
        </p:nvSpPr>
        <p:spPr>
          <a:xfrm>
            <a:off x="19774375" y="8025725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#1</a:t>
            </a:r>
            <a:endParaRPr b="1" i="0" sz="6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7" name="Google Shape;767;p56"/>
          <p:cNvSpPr txBox="1"/>
          <p:nvPr/>
        </p:nvSpPr>
        <p:spPr>
          <a:xfrm>
            <a:off x="19461475" y="9930725"/>
            <a:ext cx="30897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BY FORRESTER IN THEIR 2017 BENCHMARK REPORT</a:t>
            </a:r>
            <a:endParaRPr b="0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8" name="Google Shape;768;p56"/>
          <p:cNvSpPr txBox="1"/>
          <p:nvPr/>
        </p:nvSpPr>
        <p:spPr>
          <a:xfrm>
            <a:off x="19344375" y="8940125"/>
            <a:ext cx="32829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RANKED APP</a:t>
            </a:r>
            <a:endParaRPr b="1" i="0" sz="2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769" name="Google Shape;769;p56"/>
          <p:cNvCxnSpPr/>
          <p:nvPr/>
        </p:nvCxnSpPr>
        <p:spPr>
          <a:xfrm flipH="1" rot="10800000">
            <a:off x="19950900" y="9682450"/>
            <a:ext cx="2207100" cy="20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8b. Subtitle + Text - One Column + Image">
  <p:cSld name="CUSTOM_6_1_1_2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" name="Google Shape;771;p57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Google Shape;772;p57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3" name="Google Shape;773;p57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774" name="Google Shape;774;p57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775" name="Google Shape;775;p57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6" name="Google Shape;776;p57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777" name="Google Shape;777;p57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778" name="Google Shape;778;p5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79" name="Google Shape;779;p57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0" name="Google Shape;780;p57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2. Why 3Pillar - Forrester Recognized">
  <p:cSld name="CUSTOM_6_1_1_2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8"/>
          <p:cNvSpPr txBox="1"/>
          <p:nvPr/>
        </p:nvSpPr>
        <p:spPr>
          <a:xfrm>
            <a:off x="10618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FORRESTER RECOGNIZED 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783" name="Google Shape;783;p58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4" name="Google Shape;784;p58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85" name="Google Shape;785;p58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786" name="Google Shape;786;p58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7" name="Google Shape;787;p58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788" name="Google Shape;788;p58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789" name="Google Shape;789;p5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90" name="Google Shape;790;p58"/>
          <p:cNvSpPr txBox="1"/>
          <p:nvPr/>
        </p:nvSpPr>
        <p:spPr>
          <a:xfrm>
            <a:off x="1029250" y="4229525"/>
            <a:ext cx="11879100" cy="7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 of only 39 providers listed in Forrester’s March 2018 </a:t>
            </a:r>
            <a:r>
              <a:rPr b="0" i="0" lang="en" sz="37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Now Tech report</a:t>
            </a: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on </a:t>
            </a: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custom software development companies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Also named in forthcoming June 2018 report on </a:t>
            </a: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top User Experience &amp; Design firms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8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Leading market research company lists 3Pillar in 2 reports - so far - in 2018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2" name="Google Shape;792;p58"/>
          <p:cNvPicPr preferRelativeResize="0"/>
          <p:nvPr/>
        </p:nvPicPr>
        <p:blipFill rotWithShape="1">
          <a:blip r:embed="rId4">
            <a:alphaModFix/>
          </a:blip>
          <a:srcRect b="-13921" l="4800" r="4272" t="-377"/>
          <a:stretch/>
        </p:blipFill>
        <p:spPr>
          <a:xfrm>
            <a:off x="15035773" y="0"/>
            <a:ext cx="93414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A. Cover Solid Blue - Long Title (One Row) - 3PG ">
  <p:cSld name="CUSTOM_17">
    <p:bg>
      <p:bgPr>
        <a:solidFill>
          <a:schemeClr val="lt2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PG_LogoColorCMYKreverse.png" id="794" name="Google Shape;79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41930" y="11288344"/>
            <a:ext cx="2693126" cy="9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9"/>
          <p:cNvSpPr/>
          <p:nvPr/>
        </p:nvSpPr>
        <p:spPr>
          <a:xfrm>
            <a:off x="10378890" y="3274080"/>
            <a:ext cx="3619200" cy="705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59"/>
          <p:cNvSpPr txBox="1"/>
          <p:nvPr>
            <p:ph idx="1" type="subTitle"/>
          </p:nvPr>
        </p:nvSpPr>
        <p:spPr>
          <a:xfrm>
            <a:off x="10717887" y="3427080"/>
            <a:ext cx="294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7" name="Google Shape;797;p59"/>
          <p:cNvSpPr txBox="1"/>
          <p:nvPr>
            <p:ph type="title"/>
          </p:nvPr>
        </p:nvSpPr>
        <p:spPr>
          <a:xfrm>
            <a:off x="2164750" y="5668150"/>
            <a:ext cx="20047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98" name="Google Shape;798;p59"/>
          <p:cNvSpPr txBox="1"/>
          <p:nvPr>
            <p:ph idx="2" type="subTitle"/>
          </p:nvPr>
        </p:nvSpPr>
        <p:spPr>
          <a:xfrm>
            <a:off x="5270800" y="7643920"/>
            <a:ext cx="13835401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B. Cover White - Long Title (One Row) - 3PG + Client">
  <p:cSld name="CUSTOM_1">
    <p:bg>
      <p:bgPr>
        <a:solidFill>
          <a:schemeClr val="lt1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0"/>
          <p:cNvSpPr/>
          <p:nvPr/>
        </p:nvSpPr>
        <p:spPr>
          <a:xfrm>
            <a:off x="10378890" y="3274080"/>
            <a:ext cx="3619200" cy="705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60"/>
          <p:cNvSpPr txBox="1"/>
          <p:nvPr>
            <p:ph idx="1" type="subTitle"/>
          </p:nvPr>
        </p:nvSpPr>
        <p:spPr>
          <a:xfrm>
            <a:off x="10717887" y="3427080"/>
            <a:ext cx="294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2" name="Google Shape;802;p60"/>
          <p:cNvSpPr txBox="1"/>
          <p:nvPr>
            <p:ph type="title"/>
          </p:nvPr>
        </p:nvSpPr>
        <p:spPr>
          <a:xfrm>
            <a:off x="2164750" y="5668150"/>
            <a:ext cx="20047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03" name="Google Shape;803;p60"/>
          <p:cNvSpPr txBox="1"/>
          <p:nvPr>
            <p:ph idx="2" type="subTitle"/>
          </p:nvPr>
        </p:nvSpPr>
        <p:spPr>
          <a:xfrm>
            <a:off x="5270800" y="7643920"/>
            <a:ext cx="13835401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804" name="Google Shape;804;p60"/>
          <p:cNvCxnSpPr/>
          <p:nvPr/>
        </p:nvCxnSpPr>
        <p:spPr>
          <a:xfrm>
            <a:off x="12188500" y="11402975"/>
            <a:ext cx="0" cy="705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05" name="Google Shape;80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9795" y="11290050"/>
            <a:ext cx="2693125" cy="93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3. Our Understanding Intro">
  <p:cSld name="CUSTOM_5_2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2164750" y="3963750"/>
            <a:ext cx="20047500" cy="57885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UNDERSTANDING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B. Cover Image - Long Title (One Row) - 3PG + Client">
  <p:cSld name="CUSTOM_1_1">
    <p:bg>
      <p:bgPr>
        <a:solidFill>
          <a:schemeClr val="l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61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25" cy="16259203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1"/>
          <p:cNvSpPr/>
          <p:nvPr/>
        </p:nvSpPr>
        <p:spPr>
          <a:xfrm>
            <a:off x="-27975" y="-2420075"/>
            <a:ext cx="24453901" cy="16136099"/>
          </a:xfrm>
          <a:prstGeom prst="rect">
            <a:avLst/>
          </a:prstGeom>
          <a:solidFill>
            <a:srgbClr val="002F5F">
              <a:alpha val="5019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1"/>
          <p:cNvSpPr/>
          <p:nvPr/>
        </p:nvSpPr>
        <p:spPr>
          <a:xfrm>
            <a:off x="10378890" y="3274080"/>
            <a:ext cx="3619200" cy="705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61"/>
          <p:cNvSpPr txBox="1"/>
          <p:nvPr>
            <p:ph idx="1" type="subTitle"/>
          </p:nvPr>
        </p:nvSpPr>
        <p:spPr>
          <a:xfrm>
            <a:off x="10717887" y="3427080"/>
            <a:ext cx="294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1" name="Google Shape;811;p61"/>
          <p:cNvSpPr txBox="1"/>
          <p:nvPr>
            <p:ph type="title"/>
          </p:nvPr>
        </p:nvSpPr>
        <p:spPr>
          <a:xfrm>
            <a:off x="2164750" y="5668150"/>
            <a:ext cx="20047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12" name="Google Shape;812;p61"/>
          <p:cNvSpPr txBox="1"/>
          <p:nvPr>
            <p:ph idx="2" type="subTitle"/>
          </p:nvPr>
        </p:nvSpPr>
        <p:spPr>
          <a:xfrm>
            <a:off x="5270800" y="7643920"/>
            <a:ext cx="13835401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813" name="Google Shape;813;p61"/>
          <p:cNvCxnSpPr/>
          <p:nvPr/>
        </p:nvCxnSpPr>
        <p:spPr>
          <a:xfrm>
            <a:off x="12188500" y="11402975"/>
            <a:ext cx="0" cy="705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4" name="Google Shape;814;p61"/>
          <p:cNvPicPr preferRelativeResize="0"/>
          <p:nvPr/>
        </p:nvPicPr>
        <p:blipFill rotWithShape="1">
          <a:blip r:embed="rId3">
            <a:alphaModFix/>
          </a:blip>
          <a:srcRect b="337" l="0" r="0" t="337"/>
          <a:stretch/>
        </p:blipFill>
        <p:spPr>
          <a:xfrm>
            <a:off x="8609795" y="11290050"/>
            <a:ext cx="2693125" cy="93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C Cover Solid Blue - Long Title (Two Rows) - 3PG">
  <p:cSld name="CUSTOM_2">
    <p:bg>
      <p:bgPr>
        <a:solidFill>
          <a:schemeClr val="lt2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PG_LogoColorCMYKreverse.png" id="816" name="Google Shape;81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41930" y="11288344"/>
            <a:ext cx="2693126" cy="9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2"/>
          <p:cNvSpPr/>
          <p:nvPr/>
        </p:nvSpPr>
        <p:spPr>
          <a:xfrm>
            <a:off x="10378890" y="2054880"/>
            <a:ext cx="3619200" cy="705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62"/>
          <p:cNvSpPr txBox="1"/>
          <p:nvPr>
            <p:ph idx="1" type="subTitle"/>
          </p:nvPr>
        </p:nvSpPr>
        <p:spPr>
          <a:xfrm>
            <a:off x="10717887" y="2207880"/>
            <a:ext cx="294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9" name="Google Shape;819;p62"/>
          <p:cNvSpPr txBox="1"/>
          <p:nvPr>
            <p:ph type="title"/>
          </p:nvPr>
        </p:nvSpPr>
        <p:spPr>
          <a:xfrm>
            <a:off x="2164750" y="4551325"/>
            <a:ext cx="200475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20" name="Google Shape;820;p62"/>
          <p:cNvSpPr txBox="1"/>
          <p:nvPr>
            <p:ph idx="2" type="subTitle"/>
          </p:nvPr>
        </p:nvSpPr>
        <p:spPr>
          <a:xfrm>
            <a:off x="5270800" y="8282975"/>
            <a:ext cx="13835401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C Cover Image - Long Title (Two Rows) - 3PG 1">
  <p:cSld name="CUSTOM_2_2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63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25" cy="16259203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3"/>
          <p:cNvSpPr/>
          <p:nvPr/>
        </p:nvSpPr>
        <p:spPr>
          <a:xfrm>
            <a:off x="-102950" y="-2307650"/>
            <a:ext cx="24453901" cy="16282800"/>
          </a:xfrm>
          <a:prstGeom prst="rect">
            <a:avLst/>
          </a:prstGeom>
          <a:solidFill>
            <a:srgbClr val="002F5F">
              <a:alpha val="5019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PG_LogoColorCMYKreverse.png" id="824" name="Google Shape;82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1930" y="11288344"/>
            <a:ext cx="2693126" cy="9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3"/>
          <p:cNvSpPr/>
          <p:nvPr/>
        </p:nvSpPr>
        <p:spPr>
          <a:xfrm>
            <a:off x="10378890" y="2054880"/>
            <a:ext cx="3619200" cy="705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63"/>
          <p:cNvSpPr txBox="1"/>
          <p:nvPr>
            <p:ph idx="1" type="subTitle"/>
          </p:nvPr>
        </p:nvSpPr>
        <p:spPr>
          <a:xfrm>
            <a:off x="10717887" y="2207880"/>
            <a:ext cx="294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7" name="Google Shape;827;p63"/>
          <p:cNvSpPr txBox="1"/>
          <p:nvPr>
            <p:ph type="title"/>
          </p:nvPr>
        </p:nvSpPr>
        <p:spPr>
          <a:xfrm>
            <a:off x="2164750" y="4551325"/>
            <a:ext cx="200475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28" name="Google Shape;828;p63"/>
          <p:cNvSpPr txBox="1"/>
          <p:nvPr>
            <p:ph idx="2" type="subTitle"/>
          </p:nvPr>
        </p:nvSpPr>
        <p:spPr>
          <a:xfrm>
            <a:off x="5270800" y="8282975"/>
            <a:ext cx="13835401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D. Cover Color - Long Title (Two Rows) - 3PG + Client">
  <p:cSld name="CUSTOM_2_1">
    <p:bg>
      <p:bgPr>
        <a:solidFill>
          <a:schemeClr val="lt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4"/>
          <p:cNvSpPr/>
          <p:nvPr/>
        </p:nvSpPr>
        <p:spPr>
          <a:xfrm>
            <a:off x="10378890" y="2054880"/>
            <a:ext cx="3619200" cy="705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64"/>
          <p:cNvSpPr txBox="1"/>
          <p:nvPr>
            <p:ph idx="1" type="subTitle"/>
          </p:nvPr>
        </p:nvSpPr>
        <p:spPr>
          <a:xfrm>
            <a:off x="10717887" y="2207880"/>
            <a:ext cx="294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2" name="Google Shape;832;p64"/>
          <p:cNvSpPr txBox="1"/>
          <p:nvPr>
            <p:ph type="title"/>
          </p:nvPr>
        </p:nvSpPr>
        <p:spPr>
          <a:xfrm>
            <a:off x="2164750" y="4551325"/>
            <a:ext cx="200475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33" name="Google Shape;833;p64"/>
          <p:cNvSpPr txBox="1"/>
          <p:nvPr>
            <p:ph idx="2" type="subTitle"/>
          </p:nvPr>
        </p:nvSpPr>
        <p:spPr>
          <a:xfrm>
            <a:off x="5270800" y="8282975"/>
            <a:ext cx="13835401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834" name="Google Shape;834;p64"/>
          <p:cNvCxnSpPr/>
          <p:nvPr/>
        </p:nvCxnSpPr>
        <p:spPr>
          <a:xfrm>
            <a:off x="12188500" y="11402975"/>
            <a:ext cx="0" cy="705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5" name="Google Shape;83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9795" y="11290050"/>
            <a:ext cx="2693125" cy="93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D. Cover Image - Long Title (Two Rows) - 3PG + Client ">
  <p:cSld name="CUSTOM_2_1_1">
    <p:bg>
      <p:bgPr>
        <a:solidFill>
          <a:schemeClr val="lt1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65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25" cy="16259203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5"/>
          <p:cNvSpPr/>
          <p:nvPr/>
        </p:nvSpPr>
        <p:spPr>
          <a:xfrm>
            <a:off x="-104200" y="-2420075"/>
            <a:ext cx="24635699" cy="16282800"/>
          </a:xfrm>
          <a:prstGeom prst="rect">
            <a:avLst/>
          </a:prstGeom>
          <a:solidFill>
            <a:srgbClr val="002F5F">
              <a:alpha val="5019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5"/>
          <p:cNvSpPr/>
          <p:nvPr/>
        </p:nvSpPr>
        <p:spPr>
          <a:xfrm>
            <a:off x="10378890" y="2054880"/>
            <a:ext cx="3619200" cy="705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65"/>
          <p:cNvSpPr txBox="1"/>
          <p:nvPr>
            <p:ph idx="1" type="subTitle"/>
          </p:nvPr>
        </p:nvSpPr>
        <p:spPr>
          <a:xfrm>
            <a:off x="10717887" y="2207880"/>
            <a:ext cx="294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1" name="Google Shape;841;p65"/>
          <p:cNvSpPr txBox="1"/>
          <p:nvPr>
            <p:ph type="title"/>
          </p:nvPr>
        </p:nvSpPr>
        <p:spPr>
          <a:xfrm>
            <a:off x="2164750" y="4551325"/>
            <a:ext cx="200475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42" name="Google Shape;842;p65"/>
          <p:cNvSpPr txBox="1"/>
          <p:nvPr>
            <p:ph idx="2" type="subTitle"/>
          </p:nvPr>
        </p:nvSpPr>
        <p:spPr>
          <a:xfrm>
            <a:off x="5270800" y="8282975"/>
            <a:ext cx="13835401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843" name="Google Shape;843;p65"/>
          <p:cNvCxnSpPr/>
          <p:nvPr/>
        </p:nvCxnSpPr>
        <p:spPr>
          <a:xfrm>
            <a:off x="12188500" y="11402975"/>
            <a:ext cx="0" cy="705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44" name="Google Shape;844;p65"/>
          <p:cNvPicPr preferRelativeResize="0"/>
          <p:nvPr/>
        </p:nvPicPr>
        <p:blipFill rotWithShape="1">
          <a:blip r:embed="rId3">
            <a:alphaModFix/>
          </a:blip>
          <a:srcRect b="337" l="0" r="0" t="337"/>
          <a:stretch/>
        </p:blipFill>
        <p:spPr>
          <a:xfrm>
            <a:off x="8609795" y="11290050"/>
            <a:ext cx="2693125" cy="93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E Cover Solid Blue - Short Title - 3PG">
  <p:cSld name="CUSTOM_3">
    <p:bg>
      <p:bgPr>
        <a:solidFill>
          <a:schemeClr val="lt2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66"/>
          <p:cNvCxnSpPr/>
          <p:nvPr/>
        </p:nvCxnSpPr>
        <p:spPr>
          <a:xfrm>
            <a:off x="9420273" y="5057913"/>
            <a:ext cx="0" cy="3600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7" name="Google Shape;847;p66"/>
          <p:cNvSpPr txBox="1"/>
          <p:nvPr>
            <p:ph type="title"/>
          </p:nvPr>
        </p:nvSpPr>
        <p:spPr>
          <a:xfrm>
            <a:off x="10240550" y="5441100"/>
            <a:ext cx="128187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48" name="Google Shape;848;p66"/>
          <p:cNvSpPr txBox="1"/>
          <p:nvPr>
            <p:ph idx="1" type="subTitle"/>
          </p:nvPr>
        </p:nvSpPr>
        <p:spPr>
          <a:xfrm>
            <a:off x="10240550" y="6841050"/>
            <a:ext cx="12818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3PG_LogoColorCMYKreverse.png" id="849" name="Google Shape;84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8401" y="5926863"/>
            <a:ext cx="5362718" cy="18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6"/>
          <p:cNvSpPr txBox="1"/>
          <p:nvPr>
            <p:ph idx="2" type="subTitle"/>
          </p:nvPr>
        </p:nvSpPr>
        <p:spPr>
          <a:xfrm>
            <a:off x="10240551" y="7874858"/>
            <a:ext cx="5235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1 E Cover Image - Short Title - 3PG ">
  <p:cSld name="CUSTOM_3_1">
    <p:bg>
      <p:bgPr>
        <a:solidFill>
          <a:schemeClr val="lt2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67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25" cy="16259203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7"/>
          <p:cNvSpPr/>
          <p:nvPr/>
        </p:nvSpPr>
        <p:spPr>
          <a:xfrm>
            <a:off x="-179875" y="-2420075"/>
            <a:ext cx="24605699" cy="16282800"/>
          </a:xfrm>
          <a:prstGeom prst="rect">
            <a:avLst/>
          </a:prstGeom>
          <a:solidFill>
            <a:srgbClr val="002F5F">
              <a:alpha val="5019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4" name="Google Shape;854;p67"/>
          <p:cNvCxnSpPr/>
          <p:nvPr/>
        </p:nvCxnSpPr>
        <p:spPr>
          <a:xfrm>
            <a:off x="9420273" y="5057913"/>
            <a:ext cx="0" cy="3600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5" name="Google Shape;855;p67"/>
          <p:cNvSpPr txBox="1"/>
          <p:nvPr>
            <p:ph type="title"/>
          </p:nvPr>
        </p:nvSpPr>
        <p:spPr>
          <a:xfrm>
            <a:off x="10240550" y="5441100"/>
            <a:ext cx="128187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56" name="Google Shape;856;p67"/>
          <p:cNvSpPr txBox="1"/>
          <p:nvPr>
            <p:ph idx="1" type="subTitle"/>
          </p:nvPr>
        </p:nvSpPr>
        <p:spPr>
          <a:xfrm>
            <a:off x="10240550" y="6841050"/>
            <a:ext cx="12818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3PG_LogoColorCMYKreverse.png" id="857" name="Google Shape;8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8401" y="5926863"/>
            <a:ext cx="5362718" cy="18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7"/>
          <p:cNvSpPr txBox="1"/>
          <p:nvPr>
            <p:ph idx="2" type="subTitle"/>
          </p:nvPr>
        </p:nvSpPr>
        <p:spPr>
          <a:xfrm>
            <a:off x="10240551" y="7874858"/>
            <a:ext cx="5235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5b. Main Section Break - General">
  <p:cSld name="CUSTOM_5_1">
    <p:bg>
      <p:bgPr>
        <a:solidFill>
          <a:schemeClr val="lt1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/>
          <p:nvPr>
            <p:ph type="title"/>
          </p:nvPr>
        </p:nvSpPr>
        <p:spPr>
          <a:xfrm>
            <a:off x="3505900" y="4669650"/>
            <a:ext cx="17365201" cy="43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  <a:defRPr b="1" i="0" sz="11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7a. Title + Subtitle + Text - One Column">
  <p:cSld name="CUSTOM_6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2" name="Google Shape;862;p69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3" name="Google Shape;863;p69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4" name="Google Shape;864;p69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5" name="Google Shape;865;p69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66" name="Google Shape;866;p69"/>
          <p:cNvSpPr txBox="1"/>
          <p:nvPr>
            <p:ph idx="2" type="title"/>
          </p:nvPr>
        </p:nvSpPr>
        <p:spPr>
          <a:xfrm>
            <a:off x="1040925" y="4237795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7" name="Google Shape;867;p69"/>
          <p:cNvSpPr txBox="1"/>
          <p:nvPr>
            <p:ph idx="3" type="title"/>
          </p:nvPr>
        </p:nvSpPr>
        <p:spPr>
          <a:xfrm>
            <a:off x="1040925" y="2897750"/>
            <a:ext cx="2119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68" name="Google Shape;868;p69"/>
          <p:cNvSpPr txBox="1"/>
          <p:nvPr>
            <p:ph idx="1" type="body"/>
          </p:nvPr>
        </p:nvSpPr>
        <p:spPr>
          <a:xfrm>
            <a:off x="1040925" y="5218300"/>
            <a:ext cx="21194700" cy="5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7b. Subtitle + Text - One Column">
  <p:cSld name="CUSTOM_6_1_2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0" name="Google Shape;870;p70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70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2" name="Google Shape;872;p70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3" name="Google Shape;873;p70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74" name="Google Shape;874;p70"/>
          <p:cNvSpPr txBox="1"/>
          <p:nvPr>
            <p:ph idx="1" type="body"/>
          </p:nvPr>
        </p:nvSpPr>
        <p:spPr>
          <a:xfrm>
            <a:off x="1040925" y="3878250"/>
            <a:ext cx="211947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5" name="Google Shape;875;p70"/>
          <p:cNvSpPr txBox="1"/>
          <p:nvPr>
            <p:ph idx="2" type="title"/>
          </p:nvPr>
        </p:nvSpPr>
        <p:spPr>
          <a:xfrm>
            <a:off x="1040925" y="2897745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5. How We Work - Full Screen">
  <p:cSld name="CUSTOM_5_2_3_1">
    <p:bg>
      <p:bgPr>
        <a:solidFill>
          <a:schemeClr val="lt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5" y="-2543200"/>
            <a:ext cx="24628403" cy="163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WE WORK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8a. Title + Subtitle + Text - One Column + Image">
  <p:cSld name="CUSTOM_6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7" name="Google Shape;877;p71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71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9" name="Google Shape;879;p71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880" name="Google Shape;880;p71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881" name="Google Shape;881;p71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2" name="Google Shape;882;p71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883" name="Google Shape;883;p71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884" name="Google Shape;884;p7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85" name="Google Shape;885;p71"/>
          <p:cNvSpPr txBox="1"/>
          <p:nvPr>
            <p:ph idx="2" type="title"/>
          </p:nvPr>
        </p:nvSpPr>
        <p:spPr>
          <a:xfrm>
            <a:off x="1040925" y="4237795"/>
            <a:ext cx="11841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6" name="Google Shape;886;p71"/>
          <p:cNvSpPr txBox="1"/>
          <p:nvPr>
            <p:ph idx="3" type="title"/>
          </p:nvPr>
        </p:nvSpPr>
        <p:spPr>
          <a:xfrm>
            <a:off x="1040925" y="289775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87" name="Google Shape;887;p71"/>
          <p:cNvSpPr txBox="1"/>
          <p:nvPr>
            <p:ph idx="1" type="body"/>
          </p:nvPr>
        </p:nvSpPr>
        <p:spPr>
          <a:xfrm>
            <a:off x="1040925" y="5218300"/>
            <a:ext cx="11841300" cy="5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Image - Right Side Agenda - Editable Header">
  <p:cSld name="CUSTOM_6_1_1_2_2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72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0" name="Google Shape;890;p72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1" name="Google Shape;891;p72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892" name="Google Shape;892;p72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893" name="Google Shape;893;p72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4" name="Google Shape;894;p72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895" name="Google Shape;895;p72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896" name="Google Shape;896;p7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97" name="Google Shape;897;p72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8" name="Google Shape;898;p72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99" name="Google Shape;899;p72"/>
          <p:cNvPicPr preferRelativeResize="0"/>
          <p:nvPr/>
        </p:nvPicPr>
        <p:blipFill rotWithShape="1">
          <a:blip r:embed="rId3">
            <a:alphaModFix/>
          </a:blip>
          <a:srcRect b="0" l="27271" r="27272" t="0"/>
          <a:stretch/>
        </p:blipFill>
        <p:spPr>
          <a:xfrm>
            <a:off x="15035773" y="0"/>
            <a:ext cx="93414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Image - Right Side - Solution - Editable Header">
  <p:cSld name="CUSTOM_6_1_1_2_2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1" name="Google Shape;901;p73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73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3" name="Google Shape;903;p73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904" name="Google Shape;904;p73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905" name="Google Shape;905;p73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6" name="Google Shape;906;p73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907" name="Google Shape;907;p73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908" name="Google Shape;908;p7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09" name="Google Shape;909;p73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0" name="Google Shape;910;p73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11" name="Google Shape;911;p73"/>
          <p:cNvPicPr preferRelativeResize="0"/>
          <p:nvPr/>
        </p:nvPicPr>
        <p:blipFill rotWithShape="1">
          <a:blip r:embed="rId3">
            <a:alphaModFix/>
          </a:blip>
          <a:srcRect b="0" l="15950" r="15943" t="0"/>
          <a:stretch/>
        </p:blipFill>
        <p:spPr>
          <a:xfrm>
            <a:off x="15035773" y="0"/>
            <a:ext cx="93414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CS - NatGeo Case Study Short Form Slide 2 1">
  <p:cSld name="CUSTOM_6_1_1_2_1_3_2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4"/>
          <p:cNvSpPr txBox="1"/>
          <p:nvPr/>
        </p:nvSpPr>
        <p:spPr>
          <a:xfrm>
            <a:off x="1029250" y="3848525"/>
            <a:ext cx="11879100" cy="7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Award-winning interactive digital expression of narrative journalism from Pulitzer Prize-winning journalist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XX+ team members creating a community-based translation tool to provide intuitive interface in 14+ languages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4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Accelerated development, QA expertise, and more for rapidly growing franchise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74"/>
          <p:cNvSpPr txBox="1"/>
          <p:nvPr/>
        </p:nvSpPr>
        <p:spPr>
          <a:xfrm>
            <a:off x="10072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NATGEO + 3PILLAR: RESULTS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16" name="Google Shape;916;p74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7" name="Google Shape;917;p74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18" name="Google Shape;918;p74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919" name="Google Shape;919;p74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0" name="Google Shape;920;p74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921" name="Google Shape;921;p74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922" name="Google Shape;922;p7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23" name="Google Shape;923;p74"/>
          <p:cNvSpPr/>
          <p:nvPr/>
        </p:nvSpPr>
        <p:spPr>
          <a:xfrm>
            <a:off x="15027475" y="-20075"/>
            <a:ext cx="93495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4"/>
          <p:cNvSpPr/>
          <p:nvPr/>
        </p:nvSpPr>
        <p:spPr>
          <a:xfrm>
            <a:off x="16548425" y="1035325"/>
            <a:ext cx="3752100" cy="3752100"/>
          </a:xfrm>
          <a:prstGeom prst="flowChartConnector">
            <a:avLst/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4"/>
          <p:cNvSpPr txBox="1"/>
          <p:nvPr/>
        </p:nvSpPr>
        <p:spPr>
          <a:xfrm>
            <a:off x="17098050" y="1292550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b="1" i="0" sz="6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6" name="Google Shape;926;p74"/>
          <p:cNvSpPr txBox="1"/>
          <p:nvPr/>
        </p:nvSpPr>
        <p:spPr>
          <a:xfrm>
            <a:off x="16861350" y="3197550"/>
            <a:ext cx="30897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FOOTSTEPS DIGITALLY TRACKED AND EXPLORED</a:t>
            </a:r>
            <a:endParaRPr b="0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7" name="Google Shape;927;p74"/>
          <p:cNvSpPr txBox="1"/>
          <p:nvPr/>
        </p:nvSpPr>
        <p:spPr>
          <a:xfrm>
            <a:off x="17174250" y="2206950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MILLION</a:t>
            </a:r>
            <a:endParaRPr b="1" i="0" sz="2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28" name="Google Shape;928;p74"/>
          <p:cNvCxnSpPr/>
          <p:nvPr/>
        </p:nvCxnSpPr>
        <p:spPr>
          <a:xfrm flipH="1" rot="10800000">
            <a:off x="17350775" y="2949275"/>
            <a:ext cx="2207100" cy="20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9" name="Google Shape;929;p74"/>
          <p:cNvSpPr/>
          <p:nvPr/>
        </p:nvSpPr>
        <p:spPr>
          <a:xfrm>
            <a:off x="19148550" y="7768500"/>
            <a:ext cx="3752100" cy="3752100"/>
          </a:xfrm>
          <a:prstGeom prst="flowChartConnector">
            <a:avLst/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74"/>
          <p:cNvSpPr txBox="1"/>
          <p:nvPr/>
        </p:nvSpPr>
        <p:spPr>
          <a:xfrm>
            <a:off x="19774375" y="8025725"/>
            <a:ext cx="2407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14</a:t>
            </a:r>
            <a:endParaRPr b="1" i="0" sz="6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1" name="Google Shape;931;p74"/>
          <p:cNvSpPr txBox="1"/>
          <p:nvPr/>
        </p:nvSpPr>
        <p:spPr>
          <a:xfrm>
            <a:off x="19461475" y="9930725"/>
            <a:ext cx="30897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AVAILABLE AND COUNTING</a:t>
            </a:r>
            <a:endParaRPr b="0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2" name="Google Shape;932;p74"/>
          <p:cNvSpPr txBox="1"/>
          <p:nvPr/>
        </p:nvSpPr>
        <p:spPr>
          <a:xfrm>
            <a:off x="19344375" y="8940125"/>
            <a:ext cx="32829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LANGUAGES</a:t>
            </a:r>
            <a:endParaRPr b="1" i="0" sz="2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33" name="Google Shape;933;p74"/>
          <p:cNvCxnSpPr/>
          <p:nvPr/>
        </p:nvCxnSpPr>
        <p:spPr>
          <a:xfrm flipH="1" rot="10800000">
            <a:off x="19950900" y="9682450"/>
            <a:ext cx="2207100" cy="20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CS - Equinox Case Study Short Form Slide 1 1">
  <p:cSld name="CUSTOM_6_1_1_2_1_2_2_2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5"/>
          <p:cNvSpPr txBox="1"/>
          <p:nvPr/>
        </p:nvSpPr>
        <p:spPr>
          <a:xfrm>
            <a:off x="1030225" y="3858250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4-year partnership with National Geographic Society to retrace history with modern technology, bringing company to forefront of digital age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Our team seamlessly integrated on-the-ground reporting with a digitally immersive and interactive experience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5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Providing UX/UI and design expertise, QA support, and more for Webby Award-winning digital experience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75"/>
          <p:cNvSpPr txBox="1"/>
          <p:nvPr/>
        </p:nvSpPr>
        <p:spPr>
          <a:xfrm>
            <a:off x="10072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NATGEO + 3PILLAR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38" name="Google Shape;938;p75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9" name="Google Shape;939;p75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40" name="Google Shape;940;p75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941" name="Google Shape;941;p75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2" name="Google Shape;942;p75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943" name="Google Shape;943;p75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944" name="Google Shape;944;p75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45" name="Google Shape;945;p75"/>
          <p:cNvPicPr preferRelativeResize="0"/>
          <p:nvPr/>
        </p:nvPicPr>
        <p:blipFill rotWithShape="1">
          <a:blip r:embed="rId3">
            <a:alphaModFix/>
          </a:blip>
          <a:srcRect b="3814" l="0" r="0" t="3814"/>
          <a:stretch/>
        </p:blipFill>
        <p:spPr>
          <a:xfrm>
            <a:off x="14935275" y="2636126"/>
            <a:ext cx="9440150" cy="77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75"/>
          <p:cNvSpPr txBox="1"/>
          <p:nvPr/>
        </p:nvSpPr>
        <p:spPr>
          <a:xfrm>
            <a:off x="1373525" y="9332825"/>
            <a:ext cx="6306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TECHNOLOGIES</a:t>
            </a:r>
            <a:endParaRPr b="1" i="0" sz="2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7" name="Google Shape;947;p75"/>
          <p:cNvSpPr txBox="1"/>
          <p:nvPr/>
        </p:nvSpPr>
        <p:spPr>
          <a:xfrm>
            <a:off x="1528300" y="10065600"/>
            <a:ext cx="776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React Native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Django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75"/>
          <p:cNvSpPr txBox="1"/>
          <p:nvPr/>
        </p:nvSpPr>
        <p:spPr>
          <a:xfrm>
            <a:off x="7426300" y="9332825"/>
            <a:ext cx="6306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DISCIPLINES</a:t>
            </a:r>
            <a:endParaRPr b="1" i="0" sz="2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9" name="Google Shape;949;p75"/>
          <p:cNvSpPr txBox="1"/>
          <p:nvPr/>
        </p:nvSpPr>
        <p:spPr>
          <a:xfrm>
            <a:off x="7426300" y="10017200"/>
            <a:ext cx="776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User Experience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User Interface Design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DevOps &amp; CloudOps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●"/>
            </a:pPr>
            <a:r>
              <a:rPr b="0" i="0" lang="en" sz="3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QA Automation</a:t>
            </a:r>
            <a:endParaRPr b="0" i="0" sz="3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CS - PBS Case Study Short Form Slide 1 1">
  <p:cSld name="CUSTOM_6_1_1_2_1_2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6"/>
          <p:cNvSpPr txBox="1"/>
          <p:nvPr/>
        </p:nvSpPr>
        <p:spPr>
          <a:xfrm>
            <a:off x="1030225" y="3858250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5+ year partnership with PBS has helped the broadcast company reinvent themselves as a digital leader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Among the many products we’ve built are the PBS and PBS Kids iPad apps, and apps for Roku, Android, Chromecast, and Kindle Fire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b="0" i="0" lang="en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Instrumental in bringing Bento to life to help PBS member stations easily create and manage web experiences on PBS.org</a:t>
            </a:r>
            <a:endParaRPr b="0" i="0" sz="37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76"/>
          <p:cNvSpPr txBox="1"/>
          <p:nvPr/>
        </p:nvSpPr>
        <p:spPr>
          <a:xfrm>
            <a:off x="1003175" y="2869075"/>
            <a:ext cx="11879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Long-time product &amp; platform development partner of choice for the most trusted name in news</a:t>
            </a:r>
            <a:endParaRPr b="1" i="0" sz="37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76"/>
          <p:cNvSpPr txBox="1"/>
          <p:nvPr/>
        </p:nvSpPr>
        <p:spPr>
          <a:xfrm>
            <a:off x="100727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PBS + 3PILLAR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54" name="Google Shape;954;p76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76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6" name="Google Shape;956;p76"/>
          <p:cNvGrpSpPr/>
          <p:nvPr/>
        </p:nvGrpSpPr>
        <p:grpSpPr>
          <a:xfrm>
            <a:off x="15035600" y="0"/>
            <a:ext cx="9341400" cy="13716000"/>
            <a:chOff x="15035625" y="0"/>
            <a:chExt cx="9341400" cy="13716000"/>
          </a:xfrm>
        </p:grpSpPr>
        <p:sp>
          <p:nvSpPr>
            <p:cNvPr id="957" name="Google Shape;957;p76"/>
            <p:cNvSpPr/>
            <p:nvPr/>
          </p:nvSpPr>
          <p:spPr>
            <a:xfrm>
              <a:off x="15035625" y="0"/>
              <a:ext cx="9341400" cy="13716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8" name="Google Shape;958;p76"/>
            <p:cNvGrpSpPr/>
            <p:nvPr/>
          </p:nvGrpSpPr>
          <p:grpSpPr>
            <a:xfrm>
              <a:off x="17997525" y="5036375"/>
              <a:ext cx="3741300" cy="3643225"/>
              <a:chOff x="17997525" y="3522138"/>
              <a:chExt cx="3741300" cy="3643225"/>
            </a:xfrm>
          </p:grpSpPr>
          <p:sp>
            <p:nvSpPr>
              <p:cNvPr id="959" name="Google Shape;959;p76"/>
              <p:cNvSpPr txBox="1"/>
              <p:nvPr/>
            </p:nvSpPr>
            <p:spPr>
              <a:xfrm>
                <a:off x="17997525" y="6247663"/>
                <a:ext cx="3741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PLACE THE IMAGE WITHIN THE GREY AREA</a:t>
                </a:r>
                <a:endParaRPr b="0" i="0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960" name="Google Shape;960;p7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500738" y="3522138"/>
                <a:ext cx="2734875" cy="27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61" name="Google Shape;961;p76"/>
          <p:cNvPicPr preferRelativeResize="0"/>
          <p:nvPr/>
        </p:nvPicPr>
        <p:blipFill rotWithShape="1">
          <a:blip r:embed="rId3">
            <a:alphaModFix/>
          </a:blip>
          <a:srcRect b="0" l="25311" r="25311" t="0"/>
          <a:stretch/>
        </p:blipFill>
        <p:spPr>
          <a:xfrm>
            <a:off x="15035773" y="0"/>
            <a:ext cx="93414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9b. Subtitle + Text - Two Columns">
  <p:cSld name="CUSTOM_6_1_1_1_2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7"/>
          <p:cNvSpPr txBox="1"/>
          <p:nvPr>
            <p:ph idx="1" type="body"/>
          </p:nvPr>
        </p:nvSpPr>
        <p:spPr>
          <a:xfrm>
            <a:off x="1040925" y="3878251"/>
            <a:ext cx="95214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4" name="Google Shape;964;p77"/>
          <p:cNvSpPr txBox="1"/>
          <p:nvPr>
            <p:ph type="title"/>
          </p:nvPr>
        </p:nvSpPr>
        <p:spPr>
          <a:xfrm>
            <a:off x="1040925" y="2897745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65" name="Google Shape;965;p77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6" name="Google Shape;966;p77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7" name="Google Shape;967;p77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8" name="Google Shape;968;p77"/>
          <p:cNvSpPr txBox="1"/>
          <p:nvPr>
            <p:ph idx="2"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69" name="Google Shape;969;p77"/>
          <p:cNvSpPr txBox="1"/>
          <p:nvPr>
            <p:ph idx="3" type="body"/>
          </p:nvPr>
        </p:nvSpPr>
        <p:spPr>
          <a:xfrm>
            <a:off x="12882225" y="3878251"/>
            <a:ext cx="95214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Char char="○"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19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19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19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●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○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"/>
              <a:buChar char="■"/>
              <a:defRPr b="0" i="0" sz="2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0a. Title + Subtitle + Numbers 1 to 3 + Text">
  <p:cSld name="CUSTOM_6_1_1_1_1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1" name="Google Shape;971;p78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2" name="Google Shape;972;p78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3" name="Google Shape;973;p78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4" name="Google Shape;974;p78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75" name="Google Shape;975;p78"/>
          <p:cNvSpPr txBox="1"/>
          <p:nvPr>
            <p:ph idx="2" type="title"/>
          </p:nvPr>
        </p:nvSpPr>
        <p:spPr>
          <a:xfrm>
            <a:off x="2963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76" name="Google Shape;976;p78"/>
          <p:cNvSpPr txBox="1"/>
          <p:nvPr>
            <p:ph idx="1" type="subTitle"/>
          </p:nvPr>
        </p:nvSpPr>
        <p:spPr>
          <a:xfrm>
            <a:off x="2963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7" name="Google Shape;977;p78"/>
          <p:cNvSpPr txBox="1"/>
          <p:nvPr>
            <p:ph idx="3" type="title"/>
          </p:nvPr>
        </p:nvSpPr>
        <p:spPr>
          <a:xfrm>
            <a:off x="10287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78" name="Google Shape;978;p78"/>
          <p:cNvSpPr txBox="1"/>
          <p:nvPr>
            <p:ph idx="4" type="subTitle"/>
          </p:nvPr>
        </p:nvSpPr>
        <p:spPr>
          <a:xfrm>
            <a:off x="10287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9" name="Google Shape;979;p78"/>
          <p:cNvSpPr txBox="1"/>
          <p:nvPr>
            <p:ph idx="5" type="title"/>
          </p:nvPr>
        </p:nvSpPr>
        <p:spPr>
          <a:xfrm>
            <a:off x="17611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80" name="Google Shape;980;p78"/>
          <p:cNvSpPr txBox="1"/>
          <p:nvPr>
            <p:ph idx="6" type="subTitle"/>
          </p:nvPr>
        </p:nvSpPr>
        <p:spPr>
          <a:xfrm>
            <a:off x="17611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1" name="Google Shape;981;p78"/>
          <p:cNvSpPr/>
          <p:nvPr/>
        </p:nvSpPr>
        <p:spPr>
          <a:xfrm>
            <a:off x="9089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2" name="Google Shape;982;p78"/>
          <p:cNvSpPr/>
          <p:nvPr/>
        </p:nvSpPr>
        <p:spPr>
          <a:xfrm>
            <a:off x="1765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3" name="Google Shape;983;p78"/>
          <p:cNvSpPr/>
          <p:nvPr/>
        </p:nvSpPr>
        <p:spPr>
          <a:xfrm>
            <a:off x="16413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4" name="Google Shape;984;p78"/>
          <p:cNvSpPr txBox="1"/>
          <p:nvPr>
            <p:ph idx="7" type="title"/>
          </p:nvPr>
        </p:nvSpPr>
        <p:spPr>
          <a:xfrm>
            <a:off x="1040925" y="4237795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5" name="Google Shape;985;p78"/>
          <p:cNvSpPr txBox="1"/>
          <p:nvPr>
            <p:ph idx="8" type="title"/>
          </p:nvPr>
        </p:nvSpPr>
        <p:spPr>
          <a:xfrm>
            <a:off x="1040925" y="2897750"/>
            <a:ext cx="2119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0b. Subtitle + Numbers 1 to 3 + Text">
  <p:cSld name="CUSTOM_6_1_1_1_1_2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7" name="Google Shape;987;p79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79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9" name="Google Shape;989;p79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0" name="Google Shape;990;p79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91" name="Google Shape;991;p79"/>
          <p:cNvSpPr txBox="1"/>
          <p:nvPr>
            <p:ph idx="2" type="title"/>
          </p:nvPr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2" name="Google Shape;992;p79"/>
          <p:cNvSpPr txBox="1"/>
          <p:nvPr>
            <p:ph idx="3" type="title"/>
          </p:nvPr>
        </p:nvSpPr>
        <p:spPr>
          <a:xfrm>
            <a:off x="2963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93" name="Google Shape;993;p79"/>
          <p:cNvSpPr txBox="1"/>
          <p:nvPr>
            <p:ph idx="1" type="subTitle"/>
          </p:nvPr>
        </p:nvSpPr>
        <p:spPr>
          <a:xfrm>
            <a:off x="2963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4" name="Google Shape;994;p79"/>
          <p:cNvSpPr txBox="1"/>
          <p:nvPr>
            <p:ph idx="4" type="title"/>
          </p:nvPr>
        </p:nvSpPr>
        <p:spPr>
          <a:xfrm>
            <a:off x="10287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95" name="Google Shape;995;p79"/>
          <p:cNvSpPr txBox="1"/>
          <p:nvPr>
            <p:ph idx="5" type="subTitle"/>
          </p:nvPr>
        </p:nvSpPr>
        <p:spPr>
          <a:xfrm>
            <a:off x="10287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6" name="Google Shape;996;p79"/>
          <p:cNvSpPr txBox="1"/>
          <p:nvPr>
            <p:ph idx="6" type="title"/>
          </p:nvPr>
        </p:nvSpPr>
        <p:spPr>
          <a:xfrm>
            <a:off x="17611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97" name="Google Shape;997;p79"/>
          <p:cNvSpPr txBox="1"/>
          <p:nvPr>
            <p:ph idx="7" type="subTitle"/>
          </p:nvPr>
        </p:nvSpPr>
        <p:spPr>
          <a:xfrm>
            <a:off x="17611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8" name="Google Shape;998;p79"/>
          <p:cNvSpPr/>
          <p:nvPr/>
        </p:nvSpPr>
        <p:spPr>
          <a:xfrm>
            <a:off x="9089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9" name="Google Shape;999;p79"/>
          <p:cNvSpPr/>
          <p:nvPr/>
        </p:nvSpPr>
        <p:spPr>
          <a:xfrm>
            <a:off x="1765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0" name="Google Shape;1000;p79"/>
          <p:cNvSpPr/>
          <p:nvPr/>
        </p:nvSpPr>
        <p:spPr>
          <a:xfrm>
            <a:off x="16413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0a. Title + Subtitle + Numbers 4 to 6 + Text">
  <p:cSld name="CUSTOM_6_1_1_1_1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2" name="Google Shape;1002;p80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3" name="Google Shape;1003;p80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4" name="Google Shape;1004;p80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80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6" name="Google Shape;1006;p80"/>
          <p:cNvSpPr txBox="1"/>
          <p:nvPr>
            <p:ph idx="2" type="title"/>
          </p:nvPr>
        </p:nvSpPr>
        <p:spPr>
          <a:xfrm>
            <a:off x="2963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7" name="Google Shape;1007;p80"/>
          <p:cNvSpPr txBox="1"/>
          <p:nvPr>
            <p:ph idx="1" type="subTitle"/>
          </p:nvPr>
        </p:nvSpPr>
        <p:spPr>
          <a:xfrm>
            <a:off x="2963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8" name="Google Shape;1008;p80"/>
          <p:cNvSpPr txBox="1"/>
          <p:nvPr>
            <p:ph idx="3" type="title"/>
          </p:nvPr>
        </p:nvSpPr>
        <p:spPr>
          <a:xfrm>
            <a:off x="10287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9" name="Google Shape;1009;p80"/>
          <p:cNvSpPr txBox="1"/>
          <p:nvPr>
            <p:ph idx="4" type="subTitle"/>
          </p:nvPr>
        </p:nvSpPr>
        <p:spPr>
          <a:xfrm>
            <a:off x="10287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0" name="Google Shape;1010;p80"/>
          <p:cNvSpPr txBox="1"/>
          <p:nvPr>
            <p:ph idx="5" type="title"/>
          </p:nvPr>
        </p:nvSpPr>
        <p:spPr>
          <a:xfrm>
            <a:off x="17611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1" name="Google Shape;1011;p80"/>
          <p:cNvSpPr txBox="1"/>
          <p:nvPr>
            <p:ph idx="6" type="subTitle"/>
          </p:nvPr>
        </p:nvSpPr>
        <p:spPr>
          <a:xfrm>
            <a:off x="17611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2" name="Google Shape;1012;p80"/>
          <p:cNvSpPr/>
          <p:nvPr/>
        </p:nvSpPr>
        <p:spPr>
          <a:xfrm>
            <a:off x="9089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3" name="Google Shape;1013;p80"/>
          <p:cNvSpPr/>
          <p:nvPr/>
        </p:nvSpPr>
        <p:spPr>
          <a:xfrm>
            <a:off x="1765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4" name="Google Shape;1014;p80"/>
          <p:cNvSpPr/>
          <p:nvPr/>
        </p:nvSpPr>
        <p:spPr>
          <a:xfrm>
            <a:off x="16413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5" name="Google Shape;1015;p80"/>
          <p:cNvSpPr txBox="1"/>
          <p:nvPr>
            <p:ph idx="7" type="title"/>
          </p:nvPr>
        </p:nvSpPr>
        <p:spPr>
          <a:xfrm>
            <a:off x="1040925" y="4237795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6" name="Google Shape;1016;p80"/>
          <p:cNvSpPr txBox="1"/>
          <p:nvPr>
            <p:ph idx="8" type="title"/>
          </p:nvPr>
        </p:nvSpPr>
        <p:spPr>
          <a:xfrm>
            <a:off x="1040925" y="2897750"/>
            <a:ext cx="2119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5. How We Work Section Break">
  <p:cSld name="CUSTOM_5_2_2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2164750" y="3963750"/>
            <a:ext cx="20047500" cy="57885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 txBox="1"/>
          <p:nvPr/>
        </p:nvSpPr>
        <p:spPr>
          <a:xfrm>
            <a:off x="3508800" y="4639950"/>
            <a:ext cx="173826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1" i="0" lang="en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WE WORK</a:t>
            </a:r>
            <a:endParaRPr b="1" i="0" sz="89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0b. Subtitle + Numbers 4 to 6 + Text">
  <p:cSld name="CUSTOM_6_1_1_1_1_1_2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8" name="Google Shape;1018;p81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p81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0" name="Google Shape;1020;p81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81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22" name="Google Shape;1022;p81"/>
          <p:cNvSpPr txBox="1"/>
          <p:nvPr>
            <p:ph idx="2" type="title"/>
          </p:nvPr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3" name="Google Shape;1023;p81"/>
          <p:cNvSpPr txBox="1"/>
          <p:nvPr>
            <p:ph idx="3" type="title"/>
          </p:nvPr>
        </p:nvSpPr>
        <p:spPr>
          <a:xfrm>
            <a:off x="2963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24" name="Google Shape;1024;p81"/>
          <p:cNvSpPr txBox="1"/>
          <p:nvPr>
            <p:ph idx="1" type="subTitle"/>
          </p:nvPr>
        </p:nvSpPr>
        <p:spPr>
          <a:xfrm>
            <a:off x="2963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5" name="Google Shape;1025;p81"/>
          <p:cNvSpPr txBox="1"/>
          <p:nvPr>
            <p:ph idx="4" type="title"/>
          </p:nvPr>
        </p:nvSpPr>
        <p:spPr>
          <a:xfrm>
            <a:off x="10287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26" name="Google Shape;1026;p81"/>
          <p:cNvSpPr txBox="1"/>
          <p:nvPr>
            <p:ph idx="5" type="subTitle"/>
          </p:nvPr>
        </p:nvSpPr>
        <p:spPr>
          <a:xfrm>
            <a:off x="10287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7" name="Google Shape;1027;p81"/>
          <p:cNvSpPr txBox="1"/>
          <p:nvPr>
            <p:ph idx="6" type="title"/>
          </p:nvPr>
        </p:nvSpPr>
        <p:spPr>
          <a:xfrm>
            <a:off x="17611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28" name="Google Shape;1028;p81"/>
          <p:cNvSpPr txBox="1"/>
          <p:nvPr>
            <p:ph idx="7" type="subTitle"/>
          </p:nvPr>
        </p:nvSpPr>
        <p:spPr>
          <a:xfrm>
            <a:off x="17611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9" name="Google Shape;1029;p81"/>
          <p:cNvSpPr/>
          <p:nvPr/>
        </p:nvSpPr>
        <p:spPr>
          <a:xfrm>
            <a:off x="9089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0" name="Google Shape;1030;p81"/>
          <p:cNvSpPr/>
          <p:nvPr/>
        </p:nvSpPr>
        <p:spPr>
          <a:xfrm>
            <a:off x="1765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1" name="Google Shape;1031;p81"/>
          <p:cNvSpPr/>
          <p:nvPr/>
        </p:nvSpPr>
        <p:spPr>
          <a:xfrm>
            <a:off x="16413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0a. Title + Subtitle + Numbers 7 to 9 + Text">
  <p:cSld name="CUSTOM_14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Google Shape;1033;p82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4" name="Google Shape;1034;p82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82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6" name="Google Shape;1036;p82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7" name="Google Shape;1037;p82"/>
          <p:cNvSpPr txBox="1"/>
          <p:nvPr>
            <p:ph idx="2" type="title"/>
          </p:nvPr>
        </p:nvSpPr>
        <p:spPr>
          <a:xfrm>
            <a:off x="2963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8" name="Google Shape;1038;p82"/>
          <p:cNvSpPr txBox="1"/>
          <p:nvPr>
            <p:ph idx="1" type="subTitle"/>
          </p:nvPr>
        </p:nvSpPr>
        <p:spPr>
          <a:xfrm>
            <a:off x="2963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9" name="Google Shape;1039;p82"/>
          <p:cNvSpPr txBox="1"/>
          <p:nvPr>
            <p:ph idx="3" type="title"/>
          </p:nvPr>
        </p:nvSpPr>
        <p:spPr>
          <a:xfrm>
            <a:off x="10287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0" name="Google Shape;1040;p82"/>
          <p:cNvSpPr txBox="1"/>
          <p:nvPr>
            <p:ph idx="4" type="subTitle"/>
          </p:nvPr>
        </p:nvSpPr>
        <p:spPr>
          <a:xfrm>
            <a:off x="10287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1" name="Google Shape;1041;p82"/>
          <p:cNvSpPr txBox="1"/>
          <p:nvPr>
            <p:ph idx="5" type="title"/>
          </p:nvPr>
        </p:nvSpPr>
        <p:spPr>
          <a:xfrm>
            <a:off x="17611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2" name="Google Shape;1042;p82"/>
          <p:cNvSpPr txBox="1"/>
          <p:nvPr>
            <p:ph idx="6" type="subTitle"/>
          </p:nvPr>
        </p:nvSpPr>
        <p:spPr>
          <a:xfrm>
            <a:off x="17611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3" name="Google Shape;1043;p82"/>
          <p:cNvSpPr/>
          <p:nvPr/>
        </p:nvSpPr>
        <p:spPr>
          <a:xfrm>
            <a:off x="9089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4" name="Google Shape;1044;p82"/>
          <p:cNvSpPr/>
          <p:nvPr/>
        </p:nvSpPr>
        <p:spPr>
          <a:xfrm>
            <a:off x="1765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5" name="Google Shape;1045;p82"/>
          <p:cNvSpPr/>
          <p:nvPr/>
        </p:nvSpPr>
        <p:spPr>
          <a:xfrm>
            <a:off x="16413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6" name="Google Shape;1046;p82"/>
          <p:cNvSpPr txBox="1"/>
          <p:nvPr>
            <p:ph idx="7" type="title"/>
          </p:nvPr>
        </p:nvSpPr>
        <p:spPr>
          <a:xfrm>
            <a:off x="1040925" y="4237795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7" name="Google Shape;1047;p82"/>
          <p:cNvSpPr txBox="1"/>
          <p:nvPr>
            <p:ph idx="8" type="title"/>
          </p:nvPr>
        </p:nvSpPr>
        <p:spPr>
          <a:xfrm>
            <a:off x="1040925" y="2897750"/>
            <a:ext cx="2119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0b. Subtitle + Numbers 7 to 9 + Text">
  <p:cSld name="CUSTOM_13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9" name="Google Shape;1049;p83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0" name="Google Shape;1050;p83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1" name="Google Shape;1051;p83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83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3" name="Google Shape;1053;p83"/>
          <p:cNvSpPr txBox="1"/>
          <p:nvPr>
            <p:ph idx="2" type="title"/>
          </p:nvPr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54" name="Google Shape;1054;p83"/>
          <p:cNvSpPr txBox="1"/>
          <p:nvPr>
            <p:ph idx="3" type="title"/>
          </p:nvPr>
        </p:nvSpPr>
        <p:spPr>
          <a:xfrm>
            <a:off x="2963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5" name="Google Shape;1055;p83"/>
          <p:cNvSpPr txBox="1"/>
          <p:nvPr>
            <p:ph idx="1" type="subTitle"/>
          </p:nvPr>
        </p:nvSpPr>
        <p:spPr>
          <a:xfrm>
            <a:off x="2963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56" name="Google Shape;1056;p83"/>
          <p:cNvSpPr txBox="1"/>
          <p:nvPr>
            <p:ph idx="4" type="title"/>
          </p:nvPr>
        </p:nvSpPr>
        <p:spPr>
          <a:xfrm>
            <a:off x="10287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7" name="Google Shape;1057;p83"/>
          <p:cNvSpPr txBox="1"/>
          <p:nvPr>
            <p:ph idx="5" type="subTitle"/>
          </p:nvPr>
        </p:nvSpPr>
        <p:spPr>
          <a:xfrm>
            <a:off x="10287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58" name="Google Shape;1058;p83"/>
          <p:cNvSpPr txBox="1"/>
          <p:nvPr>
            <p:ph idx="6" type="title"/>
          </p:nvPr>
        </p:nvSpPr>
        <p:spPr>
          <a:xfrm>
            <a:off x="17611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9" name="Google Shape;1059;p83"/>
          <p:cNvSpPr txBox="1"/>
          <p:nvPr>
            <p:ph idx="7" type="subTitle"/>
          </p:nvPr>
        </p:nvSpPr>
        <p:spPr>
          <a:xfrm>
            <a:off x="17611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0" name="Google Shape;1060;p83"/>
          <p:cNvSpPr/>
          <p:nvPr/>
        </p:nvSpPr>
        <p:spPr>
          <a:xfrm>
            <a:off x="9089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1" name="Google Shape;1061;p83"/>
          <p:cNvSpPr/>
          <p:nvPr/>
        </p:nvSpPr>
        <p:spPr>
          <a:xfrm>
            <a:off x="1765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2" name="Google Shape;1062;p83"/>
          <p:cNvSpPr/>
          <p:nvPr/>
        </p:nvSpPr>
        <p:spPr>
          <a:xfrm>
            <a:off x="16413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b="0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0a. Title + Subtitle + Numbers 10 to 12 + Text">
  <p:cSld name="CUSTOM_15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4" name="Google Shape;1064;p84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5" name="Google Shape;1065;p84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6" name="Google Shape;1066;p84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84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8" name="Google Shape;1068;p84"/>
          <p:cNvSpPr txBox="1"/>
          <p:nvPr>
            <p:ph idx="2" type="title"/>
          </p:nvPr>
        </p:nvSpPr>
        <p:spPr>
          <a:xfrm>
            <a:off x="2963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9" name="Google Shape;1069;p84"/>
          <p:cNvSpPr txBox="1"/>
          <p:nvPr>
            <p:ph idx="1" type="subTitle"/>
          </p:nvPr>
        </p:nvSpPr>
        <p:spPr>
          <a:xfrm>
            <a:off x="2963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0" name="Google Shape;1070;p84"/>
          <p:cNvSpPr txBox="1"/>
          <p:nvPr>
            <p:ph idx="3" type="title"/>
          </p:nvPr>
        </p:nvSpPr>
        <p:spPr>
          <a:xfrm>
            <a:off x="10287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71" name="Google Shape;1071;p84"/>
          <p:cNvSpPr txBox="1"/>
          <p:nvPr>
            <p:ph idx="4" type="subTitle"/>
          </p:nvPr>
        </p:nvSpPr>
        <p:spPr>
          <a:xfrm>
            <a:off x="10287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2" name="Google Shape;1072;p84"/>
          <p:cNvSpPr txBox="1"/>
          <p:nvPr>
            <p:ph idx="5" type="title"/>
          </p:nvPr>
        </p:nvSpPr>
        <p:spPr>
          <a:xfrm>
            <a:off x="17611850" y="5332342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73" name="Google Shape;1073;p84"/>
          <p:cNvSpPr txBox="1"/>
          <p:nvPr>
            <p:ph idx="6" type="subTitle"/>
          </p:nvPr>
        </p:nvSpPr>
        <p:spPr>
          <a:xfrm>
            <a:off x="17611850" y="749139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4" name="Google Shape;1074;p84"/>
          <p:cNvSpPr/>
          <p:nvPr/>
        </p:nvSpPr>
        <p:spPr>
          <a:xfrm>
            <a:off x="9089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11</a:t>
            </a:r>
            <a:endParaRPr b="0" i="0" sz="35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5" name="Google Shape;1075;p84"/>
          <p:cNvSpPr/>
          <p:nvPr/>
        </p:nvSpPr>
        <p:spPr>
          <a:xfrm>
            <a:off x="1765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b="0" i="0" sz="35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6" name="Google Shape;1076;p84"/>
          <p:cNvSpPr/>
          <p:nvPr/>
        </p:nvSpPr>
        <p:spPr>
          <a:xfrm>
            <a:off x="16413050" y="5336922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</a:t>
            </a:r>
            <a:endParaRPr b="0" i="0" sz="35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7" name="Google Shape;1077;p84"/>
          <p:cNvSpPr txBox="1"/>
          <p:nvPr>
            <p:ph idx="7" type="title"/>
          </p:nvPr>
        </p:nvSpPr>
        <p:spPr>
          <a:xfrm>
            <a:off x="1040925" y="4237795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8" name="Google Shape;1078;p84"/>
          <p:cNvSpPr txBox="1"/>
          <p:nvPr>
            <p:ph idx="8" type="title"/>
          </p:nvPr>
        </p:nvSpPr>
        <p:spPr>
          <a:xfrm>
            <a:off x="1040925" y="2897750"/>
            <a:ext cx="2119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0b. Subtitle + Numbers 10 to 12 + Text">
  <p:cSld name="CUSTOM_16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85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1" name="Google Shape;1081;p85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82" name="Google Shape;1082;p85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85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84" name="Google Shape;1084;p85"/>
          <p:cNvSpPr txBox="1"/>
          <p:nvPr>
            <p:ph idx="2" type="title"/>
          </p:nvPr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5" name="Google Shape;1085;p85"/>
          <p:cNvSpPr txBox="1"/>
          <p:nvPr>
            <p:ph idx="3" type="title"/>
          </p:nvPr>
        </p:nvSpPr>
        <p:spPr>
          <a:xfrm>
            <a:off x="2963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86" name="Google Shape;1086;p85"/>
          <p:cNvSpPr txBox="1"/>
          <p:nvPr>
            <p:ph idx="1" type="subTitle"/>
          </p:nvPr>
        </p:nvSpPr>
        <p:spPr>
          <a:xfrm>
            <a:off x="2963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7" name="Google Shape;1087;p85"/>
          <p:cNvSpPr txBox="1"/>
          <p:nvPr>
            <p:ph idx="4" type="title"/>
          </p:nvPr>
        </p:nvSpPr>
        <p:spPr>
          <a:xfrm>
            <a:off x="10287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88" name="Google Shape;1088;p85"/>
          <p:cNvSpPr txBox="1"/>
          <p:nvPr>
            <p:ph idx="5" type="subTitle"/>
          </p:nvPr>
        </p:nvSpPr>
        <p:spPr>
          <a:xfrm>
            <a:off x="10287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9" name="Google Shape;1089;p85"/>
          <p:cNvSpPr txBox="1"/>
          <p:nvPr>
            <p:ph idx="6" type="title"/>
          </p:nvPr>
        </p:nvSpPr>
        <p:spPr>
          <a:xfrm>
            <a:off x="17611850" y="4044967"/>
            <a:ext cx="5000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90" name="Google Shape;1090;p85"/>
          <p:cNvSpPr txBox="1"/>
          <p:nvPr>
            <p:ph idx="7" type="subTitle"/>
          </p:nvPr>
        </p:nvSpPr>
        <p:spPr>
          <a:xfrm>
            <a:off x="17611850" y="6204029"/>
            <a:ext cx="50001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1" name="Google Shape;1091;p85"/>
          <p:cNvSpPr/>
          <p:nvPr/>
        </p:nvSpPr>
        <p:spPr>
          <a:xfrm>
            <a:off x="9089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11</a:t>
            </a:r>
            <a:endParaRPr b="0" i="0" sz="35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2" name="Google Shape;1092;p85"/>
          <p:cNvSpPr/>
          <p:nvPr/>
        </p:nvSpPr>
        <p:spPr>
          <a:xfrm>
            <a:off x="1765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b="0" i="0" sz="35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3" name="Google Shape;1093;p85"/>
          <p:cNvSpPr/>
          <p:nvPr/>
        </p:nvSpPr>
        <p:spPr>
          <a:xfrm>
            <a:off x="16413050" y="4049547"/>
            <a:ext cx="894000" cy="8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</a:t>
            </a:r>
            <a:endParaRPr b="0" i="0" sz="35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2b. Rectangular Images + Text">
  <p:cSld name="CUSTOM_6_1_1_1_1_1_1_2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5" name="Google Shape;1095;p86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6" name="Google Shape;1096;p86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7" name="Google Shape;1097;p86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8" name="Google Shape;1098;p86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99" name="Google Shape;1099;p86"/>
          <p:cNvSpPr txBox="1"/>
          <p:nvPr>
            <p:ph idx="2" type="title"/>
          </p:nvPr>
        </p:nvSpPr>
        <p:spPr>
          <a:xfrm>
            <a:off x="2078925" y="8124080"/>
            <a:ext cx="54825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0" name="Google Shape;1100;p86"/>
          <p:cNvSpPr txBox="1"/>
          <p:nvPr>
            <p:ph idx="1" type="subTitle"/>
          </p:nvPr>
        </p:nvSpPr>
        <p:spPr>
          <a:xfrm>
            <a:off x="2078925" y="8955677"/>
            <a:ext cx="5482500" cy="150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1" name="Google Shape;1101;p86"/>
          <p:cNvSpPr txBox="1"/>
          <p:nvPr>
            <p:ph idx="3" type="title"/>
          </p:nvPr>
        </p:nvSpPr>
        <p:spPr>
          <a:xfrm>
            <a:off x="9447250" y="8124080"/>
            <a:ext cx="54825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2" name="Google Shape;1102;p86"/>
          <p:cNvSpPr txBox="1"/>
          <p:nvPr>
            <p:ph idx="4" type="subTitle"/>
          </p:nvPr>
        </p:nvSpPr>
        <p:spPr>
          <a:xfrm>
            <a:off x="9447250" y="8955677"/>
            <a:ext cx="5482500" cy="150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3" name="Google Shape;1103;p86"/>
          <p:cNvSpPr txBox="1"/>
          <p:nvPr>
            <p:ph idx="5" type="title"/>
          </p:nvPr>
        </p:nvSpPr>
        <p:spPr>
          <a:xfrm>
            <a:off x="16815575" y="8124080"/>
            <a:ext cx="54825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4" name="Google Shape;1104;p86"/>
          <p:cNvSpPr txBox="1"/>
          <p:nvPr>
            <p:ph idx="6" type="subTitle"/>
          </p:nvPr>
        </p:nvSpPr>
        <p:spPr>
          <a:xfrm>
            <a:off x="16815575" y="8955677"/>
            <a:ext cx="5482500" cy="150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5" name="Google Shape;1105;p86"/>
          <p:cNvSpPr/>
          <p:nvPr/>
        </p:nvSpPr>
        <p:spPr>
          <a:xfrm>
            <a:off x="2796975" y="3617375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6" name="Google Shape;1106;p86"/>
          <p:cNvGrpSpPr/>
          <p:nvPr/>
        </p:nvGrpSpPr>
        <p:grpSpPr>
          <a:xfrm>
            <a:off x="3495525" y="3617375"/>
            <a:ext cx="2496900" cy="2348117"/>
            <a:chOff x="3571725" y="5121438"/>
            <a:chExt cx="2496900" cy="2348117"/>
          </a:xfrm>
        </p:grpSpPr>
        <p:pic>
          <p:nvPicPr>
            <p:cNvPr id="1107" name="Google Shape;1107;p8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86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9" name="Google Shape;1109;p86"/>
          <p:cNvSpPr/>
          <p:nvPr/>
        </p:nvSpPr>
        <p:spPr>
          <a:xfrm>
            <a:off x="10241500" y="3617375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0" name="Google Shape;1110;p86"/>
          <p:cNvGrpSpPr/>
          <p:nvPr/>
        </p:nvGrpSpPr>
        <p:grpSpPr>
          <a:xfrm>
            <a:off x="10940050" y="3617375"/>
            <a:ext cx="2496900" cy="2348117"/>
            <a:chOff x="3571725" y="5121438"/>
            <a:chExt cx="2496900" cy="2348117"/>
          </a:xfrm>
        </p:grpSpPr>
        <p:pic>
          <p:nvPicPr>
            <p:cNvPr id="1111" name="Google Shape;1111;p8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86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13" name="Google Shape;1113;p86"/>
          <p:cNvSpPr/>
          <p:nvPr/>
        </p:nvSpPr>
        <p:spPr>
          <a:xfrm>
            <a:off x="17609825" y="3617375"/>
            <a:ext cx="3894000" cy="435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4" name="Google Shape;1114;p86"/>
          <p:cNvGrpSpPr/>
          <p:nvPr/>
        </p:nvGrpSpPr>
        <p:grpSpPr>
          <a:xfrm>
            <a:off x="18308375" y="3617375"/>
            <a:ext cx="2496900" cy="2348117"/>
            <a:chOff x="3571725" y="5121438"/>
            <a:chExt cx="2496900" cy="2348117"/>
          </a:xfrm>
        </p:grpSpPr>
        <p:pic>
          <p:nvPicPr>
            <p:cNvPr id="1115" name="Google Shape;1115;p8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6" name="Google Shape;1116;p86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3a. Title + Percentages + Text">
  <p:cSld name="CUSTOM_6_1_1_1_1_1_1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87"/>
          <p:cNvGrpSpPr/>
          <p:nvPr/>
        </p:nvGrpSpPr>
        <p:grpSpPr>
          <a:xfrm>
            <a:off x="17502532" y="4217260"/>
            <a:ext cx="4106099" cy="4106099"/>
            <a:chOff x="2765870" y="4217260"/>
            <a:chExt cx="4106099" cy="4106099"/>
          </a:xfrm>
        </p:grpSpPr>
        <p:sp>
          <p:nvSpPr>
            <p:cNvPr id="1119" name="Google Shape;1119;p87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0" name="Google Shape;1120;p87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21" name="Google Shape;1121;p8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2" name="Google Shape;1122;p87"/>
          <p:cNvGrpSpPr/>
          <p:nvPr/>
        </p:nvGrpSpPr>
        <p:grpSpPr>
          <a:xfrm>
            <a:off x="10134233" y="4217260"/>
            <a:ext cx="4106099" cy="4106099"/>
            <a:chOff x="2765870" y="4217260"/>
            <a:chExt cx="4106099" cy="4106099"/>
          </a:xfrm>
        </p:grpSpPr>
        <p:sp>
          <p:nvSpPr>
            <p:cNvPr id="1123" name="Google Shape;1123;p87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4" name="Google Shape;1124;p87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25" name="Google Shape;1125;p8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26" name="Google Shape;1126;p87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27" name="Google Shape;1127;p87"/>
          <p:cNvGrpSpPr/>
          <p:nvPr/>
        </p:nvGrpSpPr>
        <p:grpSpPr>
          <a:xfrm>
            <a:off x="2765870" y="4217260"/>
            <a:ext cx="4106099" cy="4106099"/>
            <a:chOff x="2765870" y="4217260"/>
            <a:chExt cx="4106099" cy="4106099"/>
          </a:xfrm>
        </p:grpSpPr>
        <p:sp>
          <p:nvSpPr>
            <p:cNvPr id="1128" name="Google Shape;1128;p87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9" name="Google Shape;1129;p87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30" name="Google Shape;1130;p8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1" name="Google Shape;1131;p87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2" name="Google Shape;1132;p87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87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34" name="Google Shape;1134;p87"/>
          <p:cNvSpPr txBox="1"/>
          <p:nvPr>
            <p:ph idx="2" type="title"/>
          </p:nvPr>
        </p:nvSpPr>
        <p:spPr>
          <a:xfrm>
            <a:off x="2078925" y="8590143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35" name="Google Shape;1135;p87"/>
          <p:cNvSpPr txBox="1"/>
          <p:nvPr>
            <p:ph idx="1" type="subTitle"/>
          </p:nvPr>
        </p:nvSpPr>
        <p:spPr>
          <a:xfrm>
            <a:off x="2078925" y="9421740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6" name="Google Shape;1136;p87"/>
          <p:cNvSpPr txBox="1"/>
          <p:nvPr>
            <p:ph idx="3" type="title"/>
          </p:nvPr>
        </p:nvSpPr>
        <p:spPr>
          <a:xfrm>
            <a:off x="9447250" y="8590043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37" name="Google Shape;1137;p87"/>
          <p:cNvSpPr txBox="1"/>
          <p:nvPr>
            <p:ph idx="4" type="subTitle"/>
          </p:nvPr>
        </p:nvSpPr>
        <p:spPr>
          <a:xfrm>
            <a:off x="9447250" y="9421640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8" name="Google Shape;1138;p87"/>
          <p:cNvSpPr txBox="1"/>
          <p:nvPr>
            <p:ph idx="5" type="title"/>
          </p:nvPr>
        </p:nvSpPr>
        <p:spPr>
          <a:xfrm>
            <a:off x="16815575" y="8590043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39" name="Google Shape;1139;p87"/>
          <p:cNvSpPr txBox="1"/>
          <p:nvPr>
            <p:ph idx="6" type="subTitle"/>
          </p:nvPr>
        </p:nvSpPr>
        <p:spPr>
          <a:xfrm>
            <a:off x="16815575" y="9421640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0" name="Google Shape;1140;p87"/>
          <p:cNvSpPr txBox="1"/>
          <p:nvPr>
            <p:ph idx="7" type="title"/>
          </p:nvPr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3b. Percentages + Text">
  <p:cSld name="CUSTOM_6_1_1_1_1_1_1_1_1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88"/>
          <p:cNvGrpSpPr/>
          <p:nvPr/>
        </p:nvGrpSpPr>
        <p:grpSpPr>
          <a:xfrm>
            <a:off x="2765870" y="3861235"/>
            <a:ext cx="4106099" cy="4106099"/>
            <a:chOff x="2765870" y="4217260"/>
            <a:chExt cx="4106099" cy="4106099"/>
          </a:xfrm>
        </p:grpSpPr>
        <p:sp>
          <p:nvSpPr>
            <p:cNvPr id="1143" name="Google Shape;1143;p88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4" name="Google Shape;1144;p88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45" name="Google Shape;1145;p8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6" name="Google Shape;1146;p88"/>
          <p:cNvGrpSpPr/>
          <p:nvPr/>
        </p:nvGrpSpPr>
        <p:grpSpPr>
          <a:xfrm>
            <a:off x="10134195" y="3861235"/>
            <a:ext cx="4106099" cy="4106099"/>
            <a:chOff x="2765870" y="4217260"/>
            <a:chExt cx="4106099" cy="4106099"/>
          </a:xfrm>
        </p:grpSpPr>
        <p:sp>
          <p:nvSpPr>
            <p:cNvPr id="1147" name="Google Shape;1147;p88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8" name="Google Shape;1148;p88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49" name="Google Shape;1149;p8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0" name="Google Shape;1150;p88"/>
          <p:cNvGrpSpPr/>
          <p:nvPr/>
        </p:nvGrpSpPr>
        <p:grpSpPr>
          <a:xfrm>
            <a:off x="17502520" y="3861235"/>
            <a:ext cx="4106099" cy="4106099"/>
            <a:chOff x="2765870" y="4217260"/>
            <a:chExt cx="4106099" cy="4106099"/>
          </a:xfrm>
        </p:grpSpPr>
        <p:sp>
          <p:nvSpPr>
            <p:cNvPr id="1151" name="Google Shape;1151;p88"/>
            <p:cNvSpPr/>
            <p:nvPr/>
          </p:nvSpPr>
          <p:spPr>
            <a:xfrm rot="-9759472">
              <a:off x="3179913" y="4631304"/>
              <a:ext cx="3278012" cy="3278012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2" name="Google Shape;1152;p88"/>
            <p:cNvSpPr txBox="1"/>
            <p:nvPr/>
          </p:nvSpPr>
          <p:spPr>
            <a:xfrm>
              <a:off x="3571725" y="6159725"/>
              <a:ext cx="2496900" cy="894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PERCENTAGE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53" name="Google Shape;1153;p8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46513" y="5396064"/>
              <a:ext cx="747300" cy="747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54" name="Google Shape;1154;p88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5" name="Google Shape;1155;p88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6" name="Google Shape;1156;p88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88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58" name="Google Shape;1158;p88"/>
          <p:cNvSpPr txBox="1"/>
          <p:nvPr>
            <p:ph idx="2" type="title"/>
          </p:nvPr>
        </p:nvSpPr>
        <p:spPr>
          <a:xfrm>
            <a:off x="2078925" y="8234218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59" name="Google Shape;1159;p88"/>
          <p:cNvSpPr txBox="1"/>
          <p:nvPr>
            <p:ph idx="1" type="subTitle"/>
          </p:nvPr>
        </p:nvSpPr>
        <p:spPr>
          <a:xfrm>
            <a:off x="2078925" y="9065815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60" name="Google Shape;1160;p88"/>
          <p:cNvSpPr txBox="1"/>
          <p:nvPr>
            <p:ph idx="3" type="title"/>
          </p:nvPr>
        </p:nvSpPr>
        <p:spPr>
          <a:xfrm>
            <a:off x="9447250" y="8234118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61" name="Google Shape;1161;p88"/>
          <p:cNvSpPr txBox="1"/>
          <p:nvPr>
            <p:ph idx="4" type="subTitle"/>
          </p:nvPr>
        </p:nvSpPr>
        <p:spPr>
          <a:xfrm>
            <a:off x="9447250" y="9065715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62" name="Google Shape;1162;p88"/>
          <p:cNvSpPr txBox="1"/>
          <p:nvPr>
            <p:ph idx="5" type="title"/>
          </p:nvPr>
        </p:nvSpPr>
        <p:spPr>
          <a:xfrm>
            <a:off x="16815575" y="8234118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63" name="Google Shape;1163;p88"/>
          <p:cNvSpPr txBox="1"/>
          <p:nvPr>
            <p:ph idx="6" type="subTitle"/>
          </p:nvPr>
        </p:nvSpPr>
        <p:spPr>
          <a:xfrm>
            <a:off x="16815575" y="9065715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T. 11 - Why Work With 3Pillar - Awards &amp; Recognition">
  <p:cSld name="CUSTOM_6_1_1_1_1_1_1_1_1_1_3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9"/>
          <p:cNvSpPr txBox="1"/>
          <p:nvPr/>
        </p:nvSpPr>
        <p:spPr>
          <a:xfrm>
            <a:off x="1015700" y="1035320"/>
            <a:ext cx="11866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AWARDS &amp; RECOGNITION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166" name="Google Shape;1166;p89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7" name="Google Shape;1167;p89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8" name="Google Shape;1168;p89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9" name="Google Shape;1169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7425" y="6623420"/>
            <a:ext cx="26479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3950" y="3351575"/>
            <a:ext cx="5294599" cy="37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675" y="3693850"/>
            <a:ext cx="8720074" cy="13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. How We Work - PDaaS 1">
  <p:cSld name="CUSTOM_6_1_1_1_1_1_1_1_1_1_2_1_1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90"/>
          <p:cNvSpPr/>
          <p:nvPr/>
        </p:nvSpPr>
        <p:spPr>
          <a:xfrm>
            <a:off x="19216025" y="423122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90"/>
          <p:cNvSpPr txBox="1"/>
          <p:nvPr/>
        </p:nvSpPr>
        <p:spPr>
          <a:xfrm>
            <a:off x="12465741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Agile Project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5" name="Google Shape;1175;p90"/>
          <p:cNvSpPr txBox="1"/>
          <p:nvPr/>
        </p:nvSpPr>
        <p:spPr>
          <a:xfrm>
            <a:off x="6624605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Team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6" name="Google Shape;1176;p90"/>
          <p:cNvSpPr txBox="1"/>
          <p:nvPr/>
        </p:nvSpPr>
        <p:spPr>
          <a:xfrm>
            <a:off x="783470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Point Solutions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7" name="Google Shape;1177;p90"/>
          <p:cNvSpPr txBox="1"/>
          <p:nvPr/>
        </p:nvSpPr>
        <p:spPr>
          <a:xfrm>
            <a:off x="1015700" y="1035325"/>
            <a:ext cx="18255301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WE WORK - PRODUCT LIFECYCLE SERVICES</a:t>
            </a:r>
            <a:endParaRPr b="1" i="0" sz="50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178" name="Google Shape;1178;p90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9" name="Google Shape;1179;p90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0" name="Google Shape;1180;p90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1" name="Google Shape;1181;p90"/>
          <p:cNvSpPr txBox="1"/>
          <p:nvPr/>
        </p:nvSpPr>
        <p:spPr>
          <a:xfrm>
            <a:off x="3516325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t/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90"/>
          <p:cNvSpPr txBox="1"/>
          <p:nvPr/>
        </p:nvSpPr>
        <p:spPr>
          <a:xfrm>
            <a:off x="9817850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t/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90"/>
          <p:cNvSpPr txBox="1"/>
          <p:nvPr/>
        </p:nvSpPr>
        <p:spPr>
          <a:xfrm>
            <a:off x="783470" y="92453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Discrete offerings or trainings that can be purchased a la carte individually in lieu of one of our team-based offerings.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90"/>
          <p:cNvSpPr txBox="1"/>
          <p:nvPr/>
        </p:nvSpPr>
        <p:spPr>
          <a:xfrm>
            <a:off x="6624605" y="92453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A team model that is delivered for a finite period of time. Ideal for situations where the client and 3Pillar are just getting to know one another.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90"/>
          <p:cNvSpPr txBox="1"/>
          <p:nvPr/>
        </p:nvSpPr>
        <p:spPr>
          <a:xfrm>
            <a:off x="12465740" y="9245334"/>
            <a:ext cx="5482500" cy="27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A team model that that is based on a traditional “project” offering with a relatively well-known  set of requirements. Allows clients to purchase the certainty of a time-boxed release. 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0"/>
          <p:cNvSpPr/>
          <p:nvPr/>
        </p:nvSpPr>
        <p:spPr>
          <a:xfrm>
            <a:off x="7532958" y="402192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90"/>
          <p:cNvSpPr/>
          <p:nvPr/>
        </p:nvSpPr>
        <p:spPr>
          <a:xfrm>
            <a:off x="1691425" y="408217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90"/>
          <p:cNvSpPr/>
          <p:nvPr/>
        </p:nvSpPr>
        <p:spPr>
          <a:xfrm>
            <a:off x="13374492" y="408217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90"/>
          <p:cNvSpPr txBox="1"/>
          <p:nvPr/>
        </p:nvSpPr>
        <p:spPr>
          <a:xfrm>
            <a:off x="18306902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Managed Cloud Operations?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0" name="Google Shape;1190;p90"/>
          <p:cNvSpPr txBox="1"/>
          <p:nvPr/>
        </p:nvSpPr>
        <p:spPr>
          <a:xfrm>
            <a:off x="18306875" y="9169934"/>
            <a:ext cx="5482500" cy="27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One or more managed teams bundled with all inclusive access to senior product and technology consultants on an on-demand, ad hoc basis to solve the most difficult product challenges. 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 6 - How We Work - APLM">
  <p:cSld name="CUSTOM_6_1_2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0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10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ADAPTIVE PLM</a:t>
            </a:r>
            <a:endParaRPr b="1" i="0" sz="67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1040925" y="2897750"/>
            <a:ext cx="21194700" cy="77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3Pillar provides clients with a </a:t>
            </a:r>
            <a:r>
              <a:rPr b="1" i="0" lang="en" sz="50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business-minded approach</a:t>
            </a:r>
            <a:r>
              <a:rPr b="1" i="0" lang="en" sz="5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to agile product development. </a:t>
            </a:r>
            <a:endParaRPr b="1" i="0" sz="5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 don’t just take a set of requirements from clients and then build products in a </a:t>
            </a:r>
            <a:r>
              <a:rPr b="1" i="0" lang="en" sz="50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black box</a:t>
            </a:r>
            <a:r>
              <a:rPr b="1" i="0" lang="en" sz="5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1" i="0" sz="5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b="1" i="0" lang="en" sz="50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collaborate with clients</a:t>
            </a:r>
            <a:r>
              <a:rPr b="1" i="0" lang="en" sz="5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to ensure </a:t>
            </a:r>
            <a:r>
              <a:rPr b="1" i="0" lang="en" sz="50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alignment to your business goals</a:t>
            </a:r>
            <a:r>
              <a:rPr b="1" i="0" lang="en" sz="5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throughout every phase of the iterative development process. </a:t>
            </a:r>
            <a:endParaRPr b="1" i="0" sz="5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 . How We Work - PDaaS 1 1">
  <p:cSld name="CUSTOM_6_1_1_1_1_1_1_1_1_1_2_1_1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91"/>
          <p:cNvSpPr txBox="1"/>
          <p:nvPr/>
        </p:nvSpPr>
        <p:spPr>
          <a:xfrm>
            <a:off x="6624605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Expert Staffing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3" name="Google Shape;1193;p91"/>
          <p:cNvSpPr txBox="1"/>
          <p:nvPr/>
        </p:nvSpPr>
        <p:spPr>
          <a:xfrm>
            <a:off x="783470" y="8157917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2F5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Consulting</a:t>
            </a:r>
            <a:endParaRPr b="1" i="0" sz="4000" u="none" cap="none" strike="noStrike">
              <a:solidFill>
                <a:srgbClr val="002F5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4" name="Google Shape;1194;p91"/>
          <p:cNvSpPr txBox="1"/>
          <p:nvPr/>
        </p:nvSpPr>
        <p:spPr>
          <a:xfrm>
            <a:off x="1015700" y="1035325"/>
            <a:ext cx="18255301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WE WORK - PROFESSIONAL SERVICES</a:t>
            </a:r>
            <a:endParaRPr b="1" i="0" sz="5000" u="none" cap="none" strike="noStrike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195" name="Google Shape;1195;p91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6" name="Google Shape;1196;p91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7" name="Google Shape;1197;p91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8" name="Google Shape;1198;p91"/>
          <p:cNvSpPr txBox="1"/>
          <p:nvPr/>
        </p:nvSpPr>
        <p:spPr>
          <a:xfrm>
            <a:off x="3516325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t/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91"/>
          <p:cNvSpPr txBox="1"/>
          <p:nvPr/>
        </p:nvSpPr>
        <p:spPr>
          <a:xfrm>
            <a:off x="9817850" y="5102000"/>
            <a:ext cx="26052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t/>
            </a:r>
            <a:endParaRPr b="1" i="0" sz="9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91"/>
          <p:cNvSpPr txBox="1"/>
          <p:nvPr/>
        </p:nvSpPr>
        <p:spPr>
          <a:xfrm>
            <a:off x="783470" y="92453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An advisory service in which 3Pillar provides temporary experts to advice, teach and solve complex problems. 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91"/>
          <p:cNvSpPr txBox="1"/>
          <p:nvPr/>
        </p:nvSpPr>
        <p:spPr>
          <a:xfrm>
            <a:off x="6624605" y="9245314"/>
            <a:ext cx="5482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818A8F"/>
                </a:solidFill>
                <a:latin typeface="Roboto"/>
                <a:ea typeface="Roboto"/>
                <a:cs typeface="Roboto"/>
                <a:sym typeface="Roboto"/>
              </a:rPr>
              <a:t>An individual staffing offering in which the client takes responsibility for all management, direction, and optimization. </a:t>
            </a:r>
            <a:endParaRPr b="0" i="0" sz="2800" u="none" cap="none" strike="noStrike">
              <a:solidFill>
                <a:srgbClr val="818A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91"/>
          <p:cNvSpPr/>
          <p:nvPr/>
        </p:nvSpPr>
        <p:spPr>
          <a:xfrm>
            <a:off x="7532958" y="402192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91"/>
          <p:cNvSpPr/>
          <p:nvPr/>
        </p:nvSpPr>
        <p:spPr>
          <a:xfrm>
            <a:off x="1691425" y="4082175"/>
            <a:ext cx="3664200" cy="3664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4. Title + Small Icons + Text">
  <p:cSld name="CUSTOM_7">
    <p:bg>
      <p:bgPr>
        <a:solidFill>
          <a:schemeClr val="lt2"/>
        </a:solidFill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92"/>
          <p:cNvSpPr txBox="1"/>
          <p:nvPr>
            <p:ph type="title"/>
          </p:nvPr>
        </p:nvSpPr>
        <p:spPr>
          <a:xfrm>
            <a:off x="2541975" y="6368750"/>
            <a:ext cx="5493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06" name="Google Shape;1206;p92"/>
          <p:cNvSpPr txBox="1"/>
          <p:nvPr>
            <p:ph idx="1" type="subTitle"/>
          </p:nvPr>
        </p:nvSpPr>
        <p:spPr>
          <a:xfrm>
            <a:off x="2541976" y="7200353"/>
            <a:ext cx="54933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07" name="Google Shape;1207;p92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8" name="Google Shape;1208;p92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09" name="Google Shape;1209;p92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0" name="Google Shape;1210;p92"/>
          <p:cNvSpPr txBox="1"/>
          <p:nvPr>
            <p:ph idx="2"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11" name="Google Shape;1211;p92"/>
          <p:cNvSpPr txBox="1"/>
          <p:nvPr>
            <p:ph idx="3" type="title"/>
          </p:nvPr>
        </p:nvSpPr>
        <p:spPr>
          <a:xfrm>
            <a:off x="9441850" y="6368750"/>
            <a:ext cx="5493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12" name="Google Shape;1212;p92"/>
          <p:cNvSpPr txBox="1"/>
          <p:nvPr>
            <p:ph idx="4" type="subTitle"/>
          </p:nvPr>
        </p:nvSpPr>
        <p:spPr>
          <a:xfrm>
            <a:off x="9441851" y="7200353"/>
            <a:ext cx="54933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3" name="Google Shape;1213;p92"/>
          <p:cNvSpPr txBox="1"/>
          <p:nvPr>
            <p:ph idx="5" type="title"/>
          </p:nvPr>
        </p:nvSpPr>
        <p:spPr>
          <a:xfrm>
            <a:off x="16341725" y="6368750"/>
            <a:ext cx="5493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14" name="Google Shape;1214;p92"/>
          <p:cNvSpPr txBox="1"/>
          <p:nvPr>
            <p:ph idx="6" type="subTitle"/>
          </p:nvPr>
        </p:nvSpPr>
        <p:spPr>
          <a:xfrm>
            <a:off x="16341727" y="7200353"/>
            <a:ext cx="54933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5. Title + Large Icons">
  <p:cSld name="CUSTOM_12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6" name="Google Shape;1216;p93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7" name="Google Shape;1217;p93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8" name="Google Shape;1218;p93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9" name="Google Shape;1219;p93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20" name="Google Shape;1220;p93"/>
          <p:cNvSpPr txBox="1"/>
          <p:nvPr>
            <p:ph idx="2" type="title"/>
          </p:nvPr>
        </p:nvSpPr>
        <p:spPr>
          <a:xfrm>
            <a:off x="1300113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21" name="Google Shape;1221;p93"/>
          <p:cNvSpPr txBox="1"/>
          <p:nvPr>
            <p:ph idx="3" type="title"/>
          </p:nvPr>
        </p:nvSpPr>
        <p:spPr>
          <a:xfrm>
            <a:off x="1040925" y="2897750"/>
            <a:ext cx="21194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222" name="Google Shape;1222;p93"/>
          <p:cNvGrpSpPr/>
          <p:nvPr/>
        </p:nvGrpSpPr>
        <p:grpSpPr>
          <a:xfrm>
            <a:off x="1815050" y="4613244"/>
            <a:ext cx="3664200" cy="3664200"/>
            <a:chOff x="2988075" y="4613244"/>
            <a:chExt cx="3664200" cy="3664200"/>
          </a:xfrm>
        </p:grpSpPr>
        <p:sp>
          <p:nvSpPr>
            <p:cNvPr id="1223" name="Google Shape;1223;p93"/>
            <p:cNvSpPr/>
            <p:nvPr/>
          </p:nvSpPr>
          <p:spPr>
            <a:xfrm>
              <a:off x="2988075" y="4613244"/>
              <a:ext cx="3664200" cy="3664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4" name="Google Shape;1224;p9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93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26" name="Google Shape;1226;p93"/>
          <p:cNvSpPr txBox="1"/>
          <p:nvPr>
            <p:ph idx="4" type="title"/>
          </p:nvPr>
        </p:nvSpPr>
        <p:spPr>
          <a:xfrm>
            <a:off x="6994338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227" name="Google Shape;1227;p93"/>
          <p:cNvGrpSpPr/>
          <p:nvPr/>
        </p:nvGrpSpPr>
        <p:grpSpPr>
          <a:xfrm>
            <a:off x="7509275" y="4613244"/>
            <a:ext cx="3664200" cy="3664200"/>
            <a:chOff x="2988075" y="4613244"/>
            <a:chExt cx="3664200" cy="3664200"/>
          </a:xfrm>
        </p:grpSpPr>
        <p:sp>
          <p:nvSpPr>
            <p:cNvPr id="1228" name="Google Shape;1228;p93"/>
            <p:cNvSpPr/>
            <p:nvPr/>
          </p:nvSpPr>
          <p:spPr>
            <a:xfrm>
              <a:off x="2988075" y="4613244"/>
              <a:ext cx="3664200" cy="3664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9" name="Google Shape;1229;p9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0" name="Google Shape;1230;p93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1" name="Google Shape;1231;p93"/>
          <p:cNvSpPr txBox="1"/>
          <p:nvPr>
            <p:ph idx="5" type="title"/>
          </p:nvPr>
        </p:nvSpPr>
        <p:spPr>
          <a:xfrm>
            <a:off x="12688563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232" name="Google Shape;1232;p93"/>
          <p:cNvGrpSpPr/>
          <p:nvPr/>
        </p:nvGrpSpPr>
        <p:grpSpPr>
          <a:xfrm>
            <a:off x="13203500" y="4613244"/>
            <a:ext cx="3664200" cy="3664200"/>
            <a:chOff x="2988075" y="4613244"/>
            <a:chExt cx="3664200" cy="3664200"/>
          </a:xfrm>
        </p:grpSpPr>
        <p:sp>
          <p:nvSpPr>
            <p:cNvPr id="1233" name="Google Shape;1233;p93"/>
            <p:cNvSpPr/>
            <p:nvPr/>
          </p:nvSpPr>
          <p:spPr>
            <a:xfrm>
              <a:off x="2988075" y="4613244"/>
              <a:ext cx="3664200" cy="3664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4" name="Google Shape;1234;p9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5" name="Google Shape;1235;p93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6" name="Google Shape;1236;p93"/>
          <p:cNvSpPr txBox="1"/>
          <p:nvPr>
            <p:ph idx="6" type="title"/>
          </p:nvPr>
        </p:nvSpPr>
        <p:spPr>
          <a:xfrm>
            <a:off x="18382788" y="8765975"/>
            <a:ext cx="4694100" cy="7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237" name="Google Shape;1237;p93"/>
          <p:cNvGrpSpPr/>
          <p:nvPr/>
        </p:nvGrpSpPr>
        <p:grpSpPr>
          <a:xfrm>
            <a:off x="18897725" y="4613244"/>
            <a:ext cx="3664200" cy="3664200"/>
            <a:chOff x="2988075" y="4613244"/>
            <a:chExt cx="3664200" cy="3664200"/>
          </a:xfrm>
        </p:grpSpPr>
        <p:sp>
          <p:nvSpPr>
            <p:cNvPr id="1238" name="Google Shape;1238;p93"/>
            <p:cNvSpPr/>
            <p:nvPr/>
          </p:nvSpPr>
          <p:spPr>
            <a:xfrm>
              <a:off x="2988075" y="4613244"/>
              <a:ext cx="3664200" cy="3664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9" name="Google Shape;1239;p9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77263" y="5121438"/>
              <a:ext cx="1885825" cy="188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" name="Google Shape;1240;p93"/>
            <p:cNvSpPr txBox="1"/>
            <p:nvPr/>
          </p:nvSpPr>
          <p:spPr>
            <a:xfrm>
              <a:off x="3571725" y="6792755"/>
              <a:ext cx="2496900" cy="676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 IMAGE WITHIN THE GREY AREA</a:t>
              </a:r>
              <a:endParaRPr b="0" i="0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6b. Single Quote - Up to Three Rows">
  <p:cSld name="CUSTOM_8_1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4"/>
          <p:cNvSpPr txBox="1"/>
          <p:nvPr>
            <p:ph type="title"/>
          </p:nvPr>
        </p:nvSpPr>
        <p:spPr>
          <a:xfrm>
            <a:off x="3505900" y="4181507"/>
            <a:ext cx="17365201" cy="36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0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43" name="Google Shape;1243;p94"/>
          <p:cNvSpPr txBox="1"/>
          <p:nvPr>
            <p:ph idx="1" type="subTitle"/>
          </p:nvPr>
        </p:nvSpPr>
        <p:spPr>
          <a:xfrm>
            <a:off x="9447250" y="8513593"/>
            <a:ext cx="54825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7. Multiple Quotes - 3 Columns">
  <p:cSld name="CUSTOM_9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5" name="Google Shape;1245;p95"/>
          <p:cNvCxnSpPr/>
          <p:nvPr/>
        </p:nvCxnSpPr>
        <p:spPr>
          <a:xfrm>
            <a:off x="782095" y="1035320"/>
            <a:ext cx="0" cy="89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6" name="Google Shape;1246;p95"/>
          <p:cNvSpPr txBox="1"/>
          <p:nvPr/>
        </p:nvSpPr>
        <p:spPr>
          <a:xfrm>
            <a:off x="1040925" y="12452925"/>
            <a:ext cx="7764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COPYRIGHT © 3PILLAR GLOBAL - PROPRIETARY AND CONFIDENTIAL INFORMATION</a:t>
            </a:r>
            <a:endParaRPr b="0" i="0" sz="1600" u="none" cap="none" strike="noStrike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47" name="Google Shape;1247;p95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8" name="Google Shape;1248;p95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b="1" i="0" sz="67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49" name="Google Shape;1249;p95"/>
          <p:cNvSpPr txBox="1"/>
          <p:nvPr>
            <p:ph idx="2" type="title"/>
          </p:nvPr>
        </p:nvSpPr>
        <p:spPr>
          <a:xfrm>
            <a:off x="2078925" y="3969843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0" name="Google Shape;1250;p95"/>
          <p:cNvSpPr txBox="1"/>
          <p:nvPr>
            <p:ph idx="1" type="subTitle"/>
          </p:nvPr>
        </p:nvSpPr>
        <p:spPr>
          <a:xfrm>
            <a:off x="2078925" y="5367025"/>
            <a:ext cx="5482500" cy="5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1" name="Google Shape;1251;p95"/>
          <p:cNvSpPr txBox="1"/>
          <p:nvPr>
            <p:ph idx="3" type="title"/>
          </p:nvPr>
        </p:nvSpPr>
        <p:spPr>
          <a:xfrm>
            <a:off x="2078925" y="4496643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2" name="Google Shape;1252;p95"/>
          <p:cNvSpPr txBox="1"/>
          <p:nvPr>
            <p:ph idx="4" type="title"/>
          </p:nvPr>
        </p:nvSpPr>
        <p:spPr>
          <a:xfrm>
            <a:off x="9447250" y="3969843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3" name="Google Shape;1253;p95"/>
          <p:cNvSpPr txBox="1"/>
          <p:nvPr>
            <p:ph idx="5" type="subTitle"/>
          </p:nvPr>
        </p:nvSpPr>
        <p:spPr>
          <a:xfrm>
            <a:off x="9447250" y="5367025"/>
            <a:ext cx="5482500" cy="5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4" name="Google Shape;1254;p95"/>
          <p:cNvSpPr txBox="1"/>
          <p:nvPr>
            <p:ph idx="6" type="title"/>
          </p:nvPr>
        </p:nvSpPr>
        <p:spPr>
          <a:xfrm>
            <a:off x="9447250" y="4496643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5" name="Google Shape;1255;p95"/>
          <p:cNvSpPr txBox="1"/>
          <p:nvPr>
            <p:ph idx="7" type="title"/>
          </p:nvPr>
        </p:nvSpPr>
        <p:spPr>
          <a:xfrm>
            <a:off x="16815575" y="3969843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6" name="Google Shape;1256;p95"/>
          <p:cNvSpPr txBox="1"/>
          <p:nvPr>
            <p:ph idx="8" type="subTitle"/>
          </p:nvPr>
        </p:nvSpPr>
        <p:spPr>
          <a:xfrm>
            <a:off x="16815575" y="5367025"/>
            <a:ext cx="5482500" cy="5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7" name="Google Shape;1257;p95"/>
          <p:cNvSpPr txBox="1"/>
          <p:nvPr>
            <p:ph idx="9" type="title"/>
          </p:nvPr>
        </p:nvSpPr>
        <p:spPr>
          <a:xfrm>
            <a:off x="16815575" y="4496643"/>
            <a:ext cx="54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1258" name="Google Shape;1258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8338" y="5214613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6663" y="5214613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024988" y="5214613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8. Contact Us">
  <p:cSld name="CUSTOM_10">
    <p:bg>
      <p:bgPr>
        <a:solidFill>
          <a:schemeClr val="lt2"/>
        </a:solidFill>
      </p:bgPr>
    </p:bg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96"/>
          <p:cNvSpPr txBox="1"/>
          <p:nvPr>
            <p:ph idx="12" type="sldNum"/>
          </p:nvPr>
        </p:nvSpPr>
        <p:spPr>
          <a:xfrm>
            <a:off x="22811541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3" name="Google Shape;1263;p96"/>
          <p:cNvSpPr/>
          <p:nvPr/>
        </p:nvSpPr>
        <p:spPr>
          <a:xfrm>
            <a:off x="5647175" y="3250075"/>
            <a:ext cx="13106100" cy="36834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96"/>
          <p:cNvSpPr txBox="1"/>
          <p:nvPr/>
        </p:nvSpPr>
        <p:spPr>
          <a:xfrm>
            <a:off x="6353075" y="4224925"/>
            <a:ext cx="116943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CONTACT US</a:t>
            </a:r>
            <a:endParaRPr b="1" i="0" sz="15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5" name="Google Shape;1265;p96"/>
          <p:cNvSpPr/>
          <p:nvPr/>
        </p:nvSpPr>
        <p:spPr>
          <a:xfrm>
            <a:off x="11449760" y="8157380"/>
            <a:ext cx="1477500" cy="14775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96"/>
          <p:cNvSpPr txBox="1"/>
          <p:nvPr/>
        </p:nvSpPr>
        <p:spPr>
          <a:xfrm>
            <a:off x="10406064" y="5986725"/>
            <a:ext cx="3588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www.3PillarGlobal.com</a:t>
            </a:r>
            <a:endParaRPr b="0" i="0" sz="2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7" name="Google Shape;1267;p96"/>
          <p:cNvSpPr txBox="1"/>
          <p:nvPr/>
        </p:nvSpPr>
        <p:spPr>
          <a:xfrm>
            <a:off x="10406064" y="10116775"/>
            <a:ext cx="3588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EMAIL</a:t>
            </a:r>
            <a:endParaRPr b="1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8" name="Google Shape;1268;p96"/>
          <p:cNvSpPr txBox="1"/>
          <p:nvPr/>
        </p:nvSpPr>
        <p:spPr>
          <a:xfrm>
            <a:off x="10406075" y="10711725"/>
            <a:ext cx="40671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info@3PillarGlobal.com</a:t>
            </a:r>
            <a:endParaRPr b="1" i="0" sz="2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9" name="Google Shape;1269;p96"/>
          <p:cNvSpPr/>
          <p:nvPr/>
        </p:nvSpPr>
        <p:spPr>
          <a:xfrm>
            <a:off x="6690860" y="8157380"/>
            <a:ext cx="1477500" cy="14775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96"/>
          <p:cNvSpPr txBox="1"/>
          <p:nvPr/>
        </p:nvSpPr>
        <p:spPr>
          <a:xfrm>
            <a:off x="5647164" y="10116775"/>
            <a:ext cx="3588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HEADQUARTERS</a:t>
            </a:r>
            <a:endParaRPr b="1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96"/>
          <p:cNvSpPr txBox="1"/>
          <p:nvPr/>
        </p:nvSpPr>
        <p:spPr>
          <a:xfrm>
            <a:off x="5647175" y="10711730"/>
            <a:ext cx="3588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3975 Fair Ridge Drive Suite 200 South </a:t>
            </a:r>
            <a:b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Fairfax, VA 22033</a:t>
            </a:r>
            <a:endParaRPr b="1" i="0" sz="2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2" name="Google Shape;1272;p96"/>
          <p:cNvSpPr/>
          <p:nvPr/>
        </p:nvSpPr>
        <p:spPr>
          <a:xfrm>
            <a:off x="16208659" y="8157380"/>
            <a:ext cx="1477500" cy="14775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hone-call-24-hours.png" id="1273" name="Google Shape;1273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601934" y="8538942"/>
            <a:ext cx="714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96"/>
          <p:cNvSpPr txBox="1"/>
          <p:nvPr/>
        </p:nvSpPr>
        <p:spPr>
          <a:xfrm>
            <a:off x="15164964" y="10116775"/>
            <a:ext cx="3588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TELEPHONE</a:t>
            </a:r>
            <a:endParaRPr b="1" i="0" sz="3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5" name="Google Shape;1275;p96"/>
          <p:cNvSpPr txBox="1"/>
          <p:nvPr/>
        </p:nvSpPr>
        <p:spPr>
          <a:xfrm>
            <a:off x="15164975" y="10711730"/>
            <a:ext cx="3588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+1 (703) 259-8900</a:t>
            </a:r>
            <a:endParaRPr b="1" i="0" sz="2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6" name="Google Shape;127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4230" y="849189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31313" y="8538950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S 19. Let's Get To Work - Thank you">
  <p:cSld name="CUSTOM_10_1">
    <p:bg>
      <p:bgPr>
        <a:solidFill>
          <a:schemeClr val="lt2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9" name="Google Shape;1279;p97"/>
          <p:cNvCxnSpPr/>
          <p:nvPr/>
        </p:nvCxnSpPr>
        <p:spPr>
          <a:xfrm>
            <a:off x="5166250" y="9464300"/>
            <a:ext cx="140445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0" name="Google Shape;1280;p97"/>
          <p:cNvSpPr txBox="1"/>
          <p:nvPr/>
        </p:nvSpPr>
        <p:spPr>
          <a:xfrm>
            <a:off x="4689702" y="6067350"/>
            <a:ext cx="149976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Let’s Get To Work</a:t>
            </a:r>
            <a:endParaRPr b="1" i="0" sz="15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281" name="Google Shape;1281;p97"/>
          <p:cNvCxnSpPr/>
          <p:nvPr/>
        </p:nvCxnSpPr>
        <p:spPr>
          <a:xfrm>
            <a:off x="5166250" y="4251700"/>
            <a:ext cx="140445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2" name="Google Shape;1282;p97"/>
          <p:cNvSpPr txBox="1"/>
          <p:nvPr/>
        </p:nvSpPr>
        <p:spPr>
          <a:xfrm>
            <a:off x="9874000" y="7919550"/>
            <a:ext cx="46290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Thank you for joining us!</a:t>
            </a:r>
            <a:endParaRPr b="0" i="0" sz="28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-T3. Our Understanding - Full Screen Image + Editable Text 1 1">
  <p:cSld name="CUSTOM_5_2_3_4_1_1">
    <p:bg>
      <p:bgPr>
        <a:solidFill>
          <a:schemeClr val="lt2"/>
        </a:solidFill>
      </p:bgPr>
    </p:bg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98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5" y="-2543200"/>
            <a:ext cx="24628403" cy="163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98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P-T 12. Case Studies Intro">
  <p:cSld name="CUSTOM_5_2_3_4_2">
    <p:bg>
      <p:bgPr>
        <a:solidFill>
          <a:schemeClr val="lt2"/>
        </a:solidFill>
      </p:bgPr>
    </p:bg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99"/>
          <p:cNvPicPr preferRelativeResize="0"/>
          <p:nvPr/>
        </p:nvPicPr>
        <p:blipFill rotWithShape="1">
          <a:blip r:embed="rId2">
            <a:alphaModFix/>
          </a:blip>
          <a:srcRect b="139" l="0" r="0" t="129"/>
          <a:stretch/>
        </p:blipFill>
        <p:spPr>
          <a:xfrm>
            <a:off x="-76823" y="-2543203"/>
            <a:ext cx="24453826" cy="16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99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X. Section Break - Full Screen Image 1">
  <p:cSld name="CUSTOM_5_2_1_1">
    <p:bg>
      <p:bgPr>
        <a:solidFill>
          <a:schemeClr val="lt2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100"/>
          <p:cNvGrpSpPr/>
          <p:nvPr/>
        </p:nvGrpSpPr>
        <p:grpSpPr>
          <a:xfrm>
            <a:off x="17997500" y="5036375"/>
            <a:ext cx="3741300" cy="3643225"/>
            <a:chOff x="17997525" y="3522138"/>
            <a:chExt cx="3741300" cy="3643225"/>
          </a:xfrm>
        </p:grpSpPr>
        <p:sp>
          <p:nvSpPr>
            <p:cNvPr id="1291" name="Google Shape;1291;p100"/>
            <p:cNvSpPr txBox="1"/>
            <p:nvPr/>
          </p:nvSpPr>
          <p:spPr>
            <a:xfrm>
              <a:off x="17997525" y="6247663"/>
              <a:ext cx="3741300" cy="91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PLACE THE IMAGE WITHIN THE GREY AREA</a:t>
              </a:r>
              <a:endParaRPr b="0" i="0" sz="2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92" name="Google Shape;1292;p10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00738" y="3522138"/>
              <a:ext cx="2734875" cy="2734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3" name="Google Shape;1293;p100"/>
          <p:cNvSpPr/>
          <p:nvPr/>
        </p:nvSpPr>
        <p:spPr>
          <a:xfrm>
            <a:off x="0" y="0"/>
            <a:ext cx="24377100" cy="1371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4" name="Google Shape;1294;p100"/>
          <p:cNvPicPr preferRelativeResize="0"/>
          <p:nvPr/>
        </p:nvPicPr>
        <p:blipFill rotWithShape="1">
          <a:blip r:embed="rId3">
            <a:alphaModFix/>
          </a:blip>
          <a:srcRect b="1379" l="0" r="0" t="1390"/>
          <a:stretch/>
        </p:blipFill>
        <p:spPr>
          <a:xfrm>
            <a:off x="-76823" y="-2543203"/>
            <a:ext cx="24453820" cy="16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00"/>
          <p:cNvSpPr/>
          <p:nvPr/>
        </p:nvSpPr>
        <p:spPr>
          <a:xfrm>
            <a:off x="-76825" y="-623275"/>
            <a:ext cx="24492299" cy="14339400"/>
          </a:xfrm>
          <a:prstGeom prst="rect">
            <a:avLst/>
          </a:prstGeom>
          <a:solidFill>
            <a:srgbClr val="002F5F">
              <a:alpha val="48235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00"/>
          <p:cNvSpPr txBox="1"/>
          <p:nvPr>
            <p:ph type="title"/>
          </p:nvPr>
        </p:nvSpPr>
        <p:spPr>
          <a:xfrm>
            <a:off x="3505900" y="4669650"/>
            <a:ext cx="17365201" cy="43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1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  <a:defRPr b="0" i="0" sz="89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2" Type="http://schemas.openxmlformats.org/officeDocument/2006/relationships/theme" Target="../theme/theme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2811541" y="12666269"/>
            <a:ext cx="14628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3425" lIns="223425" spcFirstLastPara="1" rIns="223425" wrap="square" tIns="223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03"/>
          <p:cNvSpPr txBox="1"/>
          <p:nvPr>
            <p:ph type="title"/>
          </p:nvPr>
        </p:nvSpPr>
        <p:spPr>
          <a:xfrm>
            <a:off x="10240550" y="5441100"/>
            <a:ext cx="128187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None/>
            </a:pPr>
            <a:r>
              <a:rPr lang="en"/>
              <a:t>Introduction to 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12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The else condition is usually used when you want to judge one statement on the basis of another 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The code on the right throws an error when x=y</a:t>
            </a:r>
            <a:endParaRPr/>
          </a:p>
        </p:txBody>
      </p:sp>
      <p:sp>
        <p:nvSpPr>
          <p:cNvPr id="1399" name="Google Shape;1399;p112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1400" name="Google Shape;1400;p112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else statement</a:t>
            </a:r>
            <a:endParaRPr/>
          </a:p>
        </p:txBody>
      </p:sp>
      <p:pic>
        <p:nvPicPr>
          <p:cNvPr id="1401" name="Google Shape;140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1149" y="4031963"/>
            <a:ext cx="8450924" cy="565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13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Elif acts like an if statement, if the initial statement failed</a:t>
            </a:r>
            <a:endParaRPr/>
          </a:p>
        </p:txBody>
      </p:sp>
      <p:sp>
        <p:nvSpPr>
          <p:cNvPr id="1407" name="Google Shape;1407;p113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1408" name="Google Shape;1408;p113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Elif statements</a:t>
            </a:r>
            <a:endParaRPr/>
          </a:p>
        </p:txBody>
      </p:sp>
      <p:pic>
        <p:nvPicPr>
          <p:cNvPr id="1409" name="Google Shape;140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6725" y="3710412"/>
            <a:ext cx="8543450" cy="62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14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The for loop is used to iterate over a given sequence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Similar to the for each construct in other programming languages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Can iterate over a sequence of numbers using the range function</a:t>
            </a:r>
            <a:endParaRPr/>
          </a:p>
        </p:txBody>
      </p:sp>
      <p:sp>
        <p:nvSpPr>
          <p:cNvPr id="1415" name="Google Shape;1415;p114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sp>
        <p:nvSpPr>
          <p:cNvPr id="1416" name="Google Shape;1416;p114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 loop</a:t>
            </a:r>
            <a:endParaRPr/>
          </a:p>
        </p:txBody>
      </p:sp>
      <p:pic>
        <p:nvPicPr>
          <p:cNvPr id="1417" name="Google Shape;141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6950" y="1727162"/>
            <a:ext cx="8379600" cy="34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6950" y="5488408"/>
            <a:ext cx="8379600" cy="518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5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Used to execute a block of code repeatedly, until a condition is met</a:t>
            </a:r>
            <a:endParaRPr/>
          </a:p>
        </p:txBody>
      </p:sp>
      <p:sp>
        <p:nvSpPr>
          <p:cNvPr id="1424" name="Google Shape;1424;p115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sp>
        <p:nvSpPr>
          <p:cNvPr id="1425" name="Google Shape;1425;p115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while loop</a:t>
            </a:r>
            <a:endParaRPr/>
          </a:p>
        </p:txBody>
      </p:sp>
      <p:pic>
        <p:nvPicPr>
          <p:cNvPr id="1426" name="Google Shape;142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2775" y="4234775"/>
            <a:ext cx="8473736" cy="51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16"/>
          <p:cNvSpPr txBox="1"/>
          <p:nvPr>
            <p:ph idx="1" type="body"/>
          </p:nvPr>
        </p:nvSpPr>
        <p:spPr>
          <a:xfrm>
            <a:off x="1040925" y="3878250"/>
            <a:ext cx="11841300" cy="7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Used for flow handling of a loop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b="1" lang="en"/>
              <a:t>continue</a:t>
            </a:r>
            <a:r>
              <a:rPr lang="en"/>
              <a:t> is used for skipping the rest of the execution. When used, if the execution reaches the </a:t>
            </a:r>
            <a:r>
              <a:rPr b="1" lang="en"/>
              <a:t>continue</a:t>
            </a:r>
            <a:r>
              <a:rPr lang="en"/>
              <a:t> statement, it will move over to the next iteration of the loop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b="1" lang="en"/>
              <a:t>break</a:t>
            </a:r>
            <a:r>
              <a:rPr lang="en"/>
              <a:t> is used for stopping the loop execution. When used, if the execution reaches the </a:t>
            </a:r>
            <a:r>
              <a:rPr b="1" lang="en"/>
              <a:t>break</a:t>
            </a:r>
            <a:r>
              <a:rPr lang="en"/>
              <a:t> statement it will stop the loop execution and move to the next statement after the loop</a:t>
            </a:r>
            <a:endParaRPr/>
          </a:p>
        </p:txBody>
      </p:sp>
      <p:sp>
        <p:nvSpPr>
          <p:cNvPr id="1432" name="Google Shape;1432;p116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sp>
        <p:nvSpPr>
          <p:cNvPr id="1433" name="Google Shape;1433;p116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continue and break keywords</a:t>
            </a:r>
            <a:endParaRPr/>
          </a:p>
        </p:txBody>
      </p:sp>
      <p:pic>
        <p:nvPicPr>
          <p:cNvPr id="1434" name="Google Shape;143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0850" y="2968004"/>
            <a:ext cx="9091425" cy="748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17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in Python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8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Serve as a blueprint for objects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The keyword </a:t>
            </a:r>
            <a:r>
              <a:rPr b="1" i="1" lang="en"/>
              <a:t>class</a:t>
            </a:r>
            <a:r>
              <a:rPr lang="en"/>
              <a:t> is used to create a class in Python</a:t>
            </a:r>
            <a:endParaRPr b="1" i="1"/>
          </a:p>
        </p:txBody>
      </p:sp>
      <p:sp>
        <p:nvSpPr>
          <p:cNvPr id="1445" name="Google Shape;1445;p118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in Python</a:t>
            </a:r>
            <a:endParaRPr/>
          </a:p>
        </p:txBody>
      </p:sp>
      <p:sp>
        <p:nvSpPr>
          <p:cNvPr id="1446" name="Google Shape;1446;p118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pic>
        <p:nvPicPr>
          <p:cNvPr id="1447" name="Google Shape;144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9450" y="4837286"/>
            <a:ext cx="9297550" cy="40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9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An instance is a “realization” of a class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Creating an instance of a class is done by calling the constructor 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When creating a new instance of a class the built-in method </a:t>
            </a:r>
            <a:r>
              <a:rPr b="1" lang="en"/>
              <a:t>__init__ </a:t>
            </a:r>
            <a:r>
              <a:rPr lang="en"/>
              <a:t>is called</a:t>
            </a:r>
            <a:endParaRPr/>
          </a:p>
        </p:txBody>
      </p:sp>
      <p:sp>
        <p:nvSpPr>
          <p:cNvPr id="1453" name="Google Shape;1453;p119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in Python</a:t>
            </a:r>
            <a:endParaRPr/>
          </a:p>
        </p:txBody>
      </p:sp>
      <p:sp>
        <p:nvSpPr>
          <p:cNvPr id="1454" name="Google Shape;1454;p119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Instances</a:t>
            </a:r>
            <a:endParaRPr/>
          </a:p>
        </p:txBody>
      </p:sp>
      <p:pic>
        <p:nvPicPr>
          <p:cNvPr id="1455" name="Google Shape;145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2475" y="5130231"/>
            <a:ext cx="9284525" cy="34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20"/>
          <p:cNvSpPr txBox="1"/>
          <p:nvPr>
            <p:ph idx="1" type="body"/>
          </p:nvPr>
        </p:nvSpPr>
        <p:spPr>
          <a:xfrm>
            <a:off x="1040925" y="3878250"/>
            <a:ext cx="13611300" cy="8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Methods are called by their name, but they are associated to an object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A method can operate on the data(instance variables) that is contained in the corresponding class</a:t>
            </a:r>
            <a:endParaRPr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Class methods have only one specific difference from ordinary functions - they must have an extra first name that has to be added to the beginning of the parameter list, you do not give a value for this parameter when, Python will provide it. This particular variable refers to the object itself, and by convention, it is given the name </a:t>
            </a:r>
            <a:r>
              <a:rPr b="1" i="1" lang="en"/>
              <a:t>self</a:t>
            </a:r>
            <a:endParaRPr/>
          </a:p>
        </p:txBody>
      </p:sp>
      <p:sp>
        <p:nvSpPr>
          <p:cNvPr id="1461" name="Google Shape;1461;p120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in Python</a:t>
            </a:r>
            <a:endParaRPr/>
          </a:p>
        </p:txBody>
      </p:sp>
      <p:sp>
        <p:nvSpPr>
          <p:cNvPr id="1462" name="Google Shape;1462;p120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pic>
        <p:nvPicPr>
          <p:cNvPr id="1463" name="Google Shape;146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525" y="5676526"/>
            <a:ext cx="7245050" cy="30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1275" y="9308876"/>
            <a:ext cx="5924100" cy="13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1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Similar to class-level Python methods, the difference being that a static method is bound to a class rather than the object for that class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Can be called without an object for that class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They cannot modify the state of an object, as they are not bound to any object</a:t>
            </a:r>
            <a:endParaRPr/>
          </a:p>
        </p:txBody>
      </p:sp>
      <p:sp>
        <p:nvSpPr>
          <p:cNvPr id="1470" name="Google Shape;1470;p121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in Python</a:t>
            </a:r>
            <a:endParaRPr/>
          </a:p>
        </p:txBody>
      </p:sp>
      <p:sp>
        <p:nvSpPr>
          <p:cNvPr id="1471" name="Google Shape;1471;p121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</a:t>
            </a:r>
            <a:r>
              <a:rPr lang="en"/>
              <a:t>Methods</a:t>
            </a:r>
            <a:endParaRPr/>
          </a:p>
        </p:txBody>
      </p:sp>
      <p:pic>
        <p:nvPicPr>
          <p:cNvPr id="1472" name="Google Shape;147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8775" y="3878240"/>
            <a:ext cx="9308225" cy="552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04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lang="en"/>
              <a:t>What is Python?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lang="en"/>
              <a:t>Basic concepts in Python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lang="en"/>
              <a:t>OOP concepts in Python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Roboto"/>
              <a:buChar char="●"/>
            </a:pPr>
            <a:r>
              <a:rPr lang="en"/>
              <a:t>Practical examples</a:t>
            </a:r>
            <a:endParaRPr/>
          </a:p>
        </p:txBody>
      </p:sp>
      <p:sp>
        <p:nvSpPr>
          <p:cNvPr id="1330" name="Google Shape;1330;p104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3 - 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22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The process by which one class acquires the properties and methods of another class is called inheritance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The Parent class is also called the base class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The Child class is also called the derived class</a:t>
            </a:r>
            <a:endParaRPr/>
          </a:p>
        </p:txBody>
      </p:sp>
      <p:sp>
        <p:nvSpPr>
          <p:cNvPr id="1478" name="Google Shape;1478;p122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in Python</a:t>
            </a:r>
            <a:endParaRPr/>
          </a:p>
        </p:txBody>
      </p:sp>
      <p:sp>
        <p:nvSpPr>
          <p:cNvPr id="1479" name="Google Shape;1479;p122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pic>
        <p:nvPicPr>
          <p:cNvPr id="1480" name="Google Shape;148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850" y="2897750"/>
            <a:ext cx="11483549" cy="73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23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Polymorphism means many forms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It means the same function name being used for different types</a:t>
            </a:r>
            <a:endParaRPr/>
          </a:p>
        </p:txBody>
      </p:sp>
      <p:sp>
        <p:nvSpPr>
          <p:cNvPr id="1486" name="Google Shape;1486;p123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in Python</a:t>
            </a:r>
            <a:endParaRPr/>
          </a:p>
        </p:txBody>
      </p:sp>
      <p:sp>
        <p:nvSpPr>
          <p:cNvPr id="1487" name="Google Shape;1487;p123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</p:txBody>
      </p:sp>
      <p:pic>
        <p:nvPicPr>
          <p:cNvPr id="1488" name="Google Shape;148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1558" y="2897750"/>
            <a:ext cx="9495442" cy="70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24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24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24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25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05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6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Python is an interpreted, object-oriented, high-level programming language with dynamic semantics.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A very attractive solution for Rapid Application Development as well as a scripting language to connect existing components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Relatively simple, easy to learn. It focuses on readability.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Both the standard library and the interpreter are available free of charge.</a:t>
            </a:r>
            <a:endParaRPr/>
          </a:p>
        </p:txBody>
      </p:sp>
      <p:sp>
        <p:nvSpPr>
          <p:cNvPr id="1341" name="Google Shape;1341;p106"/>
          <p:cNvSpPr txBox="1"/>
          <p:nvPr>
            <p:ph idx="2" type="title"/>
          </p:nvPr>
        </p:nvSpPr>
        <p:spPr>
          <a:xfrm>
            <a:off x="1040925" y="1035325"/>
            <a:ext cx="137211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07"/>
          <p:cNvSpPr txBox="1"/>
          <p:nvPr>
            <p:ph type="title"/>
          </p:nvPr>
        </p:nvSpPr>
        <p:spPr>
          <a:xfrm>
            <a:off x="3496225" y="4613375"/>
            <a:ext cx="17377800" cy="44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concepts in Python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08"/>
          <p:cNvSpPr txBox="1"/>
          <p:nvPr>
            <p:ph idx="1" type="subTitle"/>
          </p:nvPr>
        </p:nvSpPr>
        <p:spPr>
          <a:xfrm>
            <a:off x="2498900" y="702284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Variables are containers for storing data values</a:t>
            </a:r>
            <a:endParaRPr/>
          </a:p>
        </p:txBody>
      </p:sp>
      <p:sp>
        <p:nvSpPr>
          <p:cNvPr id="1352" name="Google Shape;1352;p108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concepts in Python</a:t>
            </a:r>
            <a:endParaRPr/>
          </a:p>
        </p:txBody>
      </p:sp>
      <p:sp>
        <p:nvSpPr>
          <p:cNvPr id="1353" name="Google Shape;1353;p108"/>
          <p:cNvSpPr txBox="1"/>
          <p:nvPr>
            <p:ph idx="2" type="title"/>
          </p:nvPr>
        </p:nvSpPr>
        <p:spPr>
          <a:xfrm>
            <a:off x="2963850" y="5332350"/>
            <a:ext cx="53181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variables?</a:t>
            </a:r>
            <a:endParaRPr/>
          </a:p>
        </p:txBody>
      </p:sp>
      <p:sp>
        <p:nvSpPr>
          <p:cNvPr id="1354" name="Google Shape;1354;p108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</p:spPr>
        <p:txBody>
          <a:bodyPr anchorCtr="0" anchor="ctr" bIns="223425" lIns="223425" spcFirstLastPara="1" rIns="223425" wrap="square" tIns="223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5" name="Google Shape;1355;p108"/>
          <p:cNvSpPr txBox="1"/>
          <p:nvPr>
            <p:ph idx="3" type="title"/>
          </p:nvPr>
        </p:nvSpPr>
        <p:spPr>
          <a:xfrm>
            <a:off x="10287850" y="5332342"/>
            <a:ext cx="50001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Declaration</a:t>
            </a:r>
            <a:endParaRPr/>
          </a:p>
        </p:txBody>
      </p:sp>
      <p:sp>
        <p:nvSpPr>
          <p:cNvPr id="1356" name="Google Shape;1356;p108"/>
          <p:cNvSpPr txBox="1"/>
          <p:nvPr>
            <p:ph idx="4" type="subTitle"/>
          </p:nvPr>
        </p:nvSpPr>
        <p:spPr>
          <a:xfrm>
            <a:off x="10287850" y="7022843"/>
            <a:ext cx="50001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need to declare variables before using them and </a:t>
            </a:r>
            <a:r>
              <a:rPr lang="en"/>
              <a:t>you don’t need to declare their type</a:t>
            </a:r>
            <a:endParaRPr/>
          </a:p>
        </p:txBody>
      </p:sp>
      <p:sp>
        <p:nvSpPr>
          <p:cNvPr id="1357" name="Google Shape;1357;p108"/>
          <p:cNvSpPr txBox="1"/>
          <p:nvPr>
            <p:ph idx="5" type="title"/>
          </p:nvPr>
        </p:nvSpPr>
        <p:spPr>
          <a:xfrm>
            <a:off x="17611850" y="5332342"/>
            <a:ext cx="50001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</a:t>
            </a:r>
            <a:endParaRPr/>
          </a:p>
        </p:txBody>
      </p:sp>
      <p:sp>
        <p:nvSpPr>
          <p:cNvPr id="1358" name="Google Shape;1358;p108"/>
          <p:cNvSpPr txBox="1"/>
          <p:nvPr>
            <p:ph idx="6" type="subTitle"/>
          </p:nvPr>
        </p:nvSpPr>
        <p:spPr>
          <a:xfrm>
            <a:off x="17611850" y="7022850"/>
            <a:ext cx="64203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yint =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yfloat = 7.0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ystring = “Coolest string ever”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a, b = 3, 4</a:t>
            </a:r>
            <a:endParaRPr/>
          </a:p>
        </p:txBody>
      </p:sp>
      <p:sp>
        <p:nvSpPr>
          <p:cNvPr id="1359" name="Google Shape;1359;p108"/>
          <p:cNvSpPr txBox="1"/>
          <p:nvPr>
            <p:ph idx="8" type="title"/>
          </p:nvPr>
        </p:nvSpPr>
        <p:spPr>
          <a:xfrm>
            <a:off x="1040925" y="2897750"/>
            <a:ext cx="211947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09"/>
          <p:cNvSpPr txBox="1"/>
          <p:nvPr>
            <p:ph idx="1" type="subTitle"/>
          </p:nvPr>
        </p:nvSpPr>
        <p:spPr>
          <a:xfrm>
            <a:off x="2498900" y="7022843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- used to store integers</a:t>
            </a:r>
            <a:endParaRPr/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- eg: myint = 3</a:t>
            </a:r>
            <a:endParaRPr/>
          </a:p>
        </p:txBody>
      </p:sp>
      <p:sp>
        <p:nvSpPr>
          <p:cNvPr id="1365" name="Google Shape;1365;p109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concepts in Python</a:t>
            </a:r>
            <a:endParaRPr/>
          </a:p>
        </p:txBody>
      </p:sp>
      <p:sp>
        <p:nvSpPr>
          <p:cNvPr id="1366" name="Google Shape;1366;p109"/>
          <p:cNvSpPr txBox="1"/>
          <p:nvPr>
            <p:ph idx="2" type="title"/>
          </p:nvPr>
        </p:nvSpPr>
        <p:spPr>
          <a:xfrm>
            <a:off x="2963850" y="5332350"/>
            <a:ext cx="53181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</a:t>
            </a:r>
            <a:endParaRPr/>
          </a:p>
        </p:txBody>
      </p:sp>
      <p:sp>
        <p:nvSpPr>
          <p:cNvPr id="1367" name="Google Shape;1367;p109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</p:spPr>
        <p:txBody>
          <a:bodyPr anchorCtr="0" anchor="ctr" bIns="223425" lIns="223425" spcFirstLastPara="1" rIns="223425" wrap="square" tIns="223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8" name="Google Shape;1368;p109"/>
          <p:cNvSpPr txBox="1"/>
          <p:nvPr>
            <p:ph idx="3" type="title"/>
          </p:nvPr>
        </p:nvSpPr>
        <p:spPr>
          <a:xfrm>
            <a:off x="10287850" y="5332342"/>
            <a:ext cx="50001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</a:t>
            </a:r>
            <a:endParaRPr/>
          </a:p>
        </p:txBody>
      </p:sp>
      <p:sp>
        <p:nvSpPr>
          <p:cNvPr id="1369" name="Google Shape;1369;p109"/>
          <p:cNvSpPr txBox="1"/>
          <p:nvPr>
            <p:ph idx="4" type="subTitle"/>
          </p:nvPr>
        </p:nvSpPr>
        <p:spPr>
          <a:xfrm>
            <a:off x="10287850" y="7022843"/>
            <a:ext cx="50001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used to store floating point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eg: myfloat = 3.0</a:t>
            </a:r>
            <a:endParaRPr/>
          </a:p>
        </p:txBody>
      </p:sp>
      <p:sp>
        <p:nvSpPr>
          <p:cNvPr id="1370" name="Google Shape;1370;p109"/>
          <p:cNvSpPr txBox="1"/>
          <p:nvPr>
            <p:ph idx="5" type="title"/>
          </p:nvPr>
        </p:nvSpPr>
        <p:spPr>
          <a:xfrm>
            <a:off x="17611850" y="5332342"/>
            <a:ext cx="50001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</a:t>
            </a:r>
            <a:endParaRPr/>
          </a:p>
        </p:txBody>
      </p:sp>
      <p:sp>
        <p:nvSpPr>
          <p:cNvPr id="1371" name="Google Shape;1371;p109"/>
          <p:cNvSpPr txBox="1"/>
          <p:nvPr>
            <p:ph idx="6" type="subTitle"/>
          </p:nvPr>
        </p:nvSpPr>
        <p:spPr>
          <a:xfrm>
            <a:off x="17611850" y="7022850"/>
            <a:ext cx="64203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two constant objects, True or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in the case of numbers, they behave like 0 and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build-in bool() function can be used to cast any value to a Boolean</a:t>
            </a:r>
            <a:endParaRPr/>
          </a:p>
        </p:txBody>
      </p:sp>
      <p:sp>
        <p:nvSpPr>
          <p:cNvPr id="1372" name="Google Shape;1372;p109"/>
          <p:cNvSpPr txBox="1"/>
          <p:nvPr>
            <p:ph idx="8" type="title"/>
          </p:nvPr>
        </p:nvSpPr>
        <p:spPr>
          <a:xfrm>
            <a:off x="1040925" y="2897750"/>
            <a:ext cx="211947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in Python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10"/>
          <p:cNvSpPr txBox="1"/>
          <p:nvPr>
            <p:ph idx="1" type="subTitle"/>
          </p:nvPr>
        </p:nvSpPr>
        <p:spPr>
          <a:xfrm>
            <a:off x="2963850" y="6619618"/>
            <a:ext cx="50001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- a sequence of Unicode characters</a:t>
            </a:r>
            <a:endParaRPr/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- we can use single or double quotes to represent strings</a:t>
            </a:r>
            <a:endParaRPr/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1378" name="Google Shape;1378;p110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concepts in Python</a:t>
            </a:r>
            <a:endParaRPr/>
          </a:p>
        </p:txBody>
      </p:sp>
      <p:sp>
        <p:nvSpPr>
          <p:cNvPr id="1379" name="Google Shape;1379;p110"/>
          <p:cNvSpPr txBox="1"/>
          <p:nvPr>
            <p:ph idx="2" type="title"/>
          </p:nvPr>
        </p:nvSpPr>
        <p:spPr>
          <a:xfrm>
            <a:off x="2963850" y="5332342"/>
            <a:ext cx="50001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1380" name="Google Shape;1380;p110"/>
          <p:cNvSpPr txBox="1"/>
          <p:nvPr>
            <p:ph idx="12" type="sldNum"/>
          </p:nvPr>
        </p:nvSpPr>
        <p:spPr>
          <a:xfrm>
            <a:off x="22128075" y="12452922"/>
            <a:ext cx="1462800" cy="541200"/>
          </a:xfrm>
          <a:prstGeom prst="rect">
            <a:avLst/>
          </a:prstGeom>
        </p:spPr>
        <p:txBody>
          <a:bodyPr anchorCtr="0" anchor="ctr" bIns="223425" lIns="223425" spcFirstLastPara="1" rIns="223425" wrap="square" tIns="223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1" name="Google Shape;1381;p110"/>
          <p:cNvSpPr txBox="1"/>
          <p:nvPr>
            <p:ph idx="3" type="title"/>
          </p:nvPr>
        </p:nvSpPr>
        <p:spPr>
          <a:xfrm>
            <a:off x="10287850" y="5332342"/>
            <a:ext cx="50001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endParaRPr/>
          </a:p>
        </p:txBody>
      </p:sp>
      <p:sp>
        <p:nvSpPr>
          <p:cNvPr id="1382" name="Google Shape;1382;p110"/>
          <p:cNvSpPr txBox="1"/>
          <p:nvPr>
            <p:ph idx="4" type="subTitle"/>
          </p:nvPr>
        </p:nvSpPr>
        <p:spPr>
          <a:xfrm>
            <a:off x="10287850" y="6619618"/>
            <a:ext cx="50001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an ordered sequence of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can contain different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eg: mylist = [1, 3,14, “Cool string here”]</a:t>
            </a:r>
            <a:endParaRPr/>
          </a:p>
        </p:txBody>
      </p:sp>
      <p:sp>
        <p:nvSpPr>
          <p:cNvPr id="1383" name="Google Shape;1383;p110"/>
          <p:cNvSpPr txBox="1"/>
          <p:nvPr>
            <p:ph idx="5" type="title"/>
          </p:nvPr>
        </p:nvSpPr>
        <p:spPr>
          <a:xfrm>
            <a:off x="17611850" y="5332342"/>
            <a:ext cx="50001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1384" name="Google Shape;1384;p110"/>
          <p:cNvSpPr txBox="1"/>
          <p:nvPr>
            <p:ph idx="6" type="subTitle"/>
          </p:nvPr>
        </p:nvSpPr>
        <p:spPr>
          <a:xfrm>
            <a:off x="17611850" y="6619625"/>
            <a:ext cx="63621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an unordered collection of key-value pairs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eg: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mydictionary = {1: ‘value’, ‘key’: 2}</a:t>
            </a:r>
            <a:endParaRPr/>
          </a:p>
        </p:txBody>
      </p:sp>
      <p:sp>
        <p:nvSpPr>
          <p:cNvPr id="1385" name="Google Shape;1385;p110"/>
          <p:cNvSpPr txBox="1"/>
          <p:nvPr>
            <p:ph idx="8" type="title"/>
          </p:nvPr>
        </p:nvSpPr>
        <p:spPr>
          <a:xfrm>
            <a:off x="1040925" y="2897750"/>
            <a:ext cx="211947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in Python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11"/>
          <p:cNvSpPr txBox="1"/>
          <p:nvPr>
            <p:ph idx="1" type="body"/>
          </p:nvPr>
        </p:nvSpPr>
        <p:spPr>
          <a:xfrm>
            <a:off x="1040925" y="3878254"/>
            <a:ext cx="11841300" cy="7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It is used for decision making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It will run the body of the code only if the condition is true</a:t>
            </a:r>
            <a:endParaRPr/>
          </a:p>
          <a:p>
            <a:pPr indent="-463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"/>
              <a:t>The code on the right throws an error if x &gt; y</a:t>
            </a:r>
            <a:endParaRPr/>
          </a:p>
        </p:txBody>
      </p:sp>
      <p:sp>
        <p:nvSpPr>
          <p:cNvPr id="1391" name="Google Shape;1391;p111"/>
          <p:cNvSpPr txBox="1"/>
          <p:nvPr>
            <p:ph type="title"/>
          </p:nvPr>
        </p:nvSpPr>
        <p:spPr>
          <a:xfrm>
            <a:off x="1040925" y="1035320"/>
            <a:ext cx="11841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1392" name="Google Shape;1392;p111"/>
          <p:cNvSpPr txBox="1"/>
          <p:nvPr>
            <p:ph idx="2" type="title"/>
          </p:nvPr>
        </p:nvSpPr>
        <p:spPr>
          <a:xfrm>
            <a:off x="1040925" y="2897750"/>
            <a:ext cx="118413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if statement</a:t>
            </a:r>
            <a:endParaRPr/>
          </a:p>
        </p:txBody>
      </p:sp>
      <p:pic>
        <p:nvPicPr>
          <p:cNvPr id="1393" name="Google Shape;139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0775" y="4033925"/>
            <a:ext cx="8411149" cy="52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1">
      <a:dk1>
        <a:srgbClr val="384958"/>
      </a:dk1>
      <a:lt1>
        <a:srgbClr val="FFFFFF"/>
      </a:lt1>
      <a:dk2>
        <a:srgbClr val="202492"/>
      </a:dk2>
      <a:lt2>
        <a:srgbClr val="002F5F"/>
      </a:lt2>
      <a:accent1>
        <a:srgbClr val="00A9E0"/>
      </a:accent1>
      <a:accent2>
        <a:srgbClr val="FF7900"/>
      </a:accent2>
      <a:accent3>
        <a:srgbClr val="818A8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